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7"/>
  </p:notesMasterIdLst>
  <p:handoutMasterIdLst>
    <p:handoutMasterId r:id="rId38"/>
  </p:handoutMasterIdLst>
  <p:sldIdLst>
    <p:sldId id="822" r:id="rId2"/>
    <p:sldId id="1591" r:id="rId3"/>
    <p:sldId id="1593" r:id="rId4"/>
    <p:sldId id="1315" r:id="rId5"/>
    <p:sldId id="1633" r:id="rId6"/>
    <p:sldId id="1634" r:id="rId7"/>
    <p:sldId id="1594" r:id="rId8"/>
    <p:sldId id="1635" r:id="rId9"/>
    <p:sldId id="1520" r:id="rId10"/>
    <p:sldId id="1459" r:id="rId11"/>
    <p:sldId id="1417" r:id="rId12"/>
    <p:sldId id="1636" r:id="rId13"/>
    <p:sldId id="1600" r:id="rId14"/>
    <p:sldId id="1601" r:id="rId15"/>
    <p:sldId id="1637" r:id="rId16"/>
    <p:sldId id="1602" r:id="rId17"/>
    <p:sldId id="1638" r:id="rId18"/>
    <p:sldId id="1639" r:id="rId19"/>
    <p:sldId id="1640" r:id="rId20"/>
    <p:sldId id="1641" r:id="rId21"/>
    <p:sldId id="1642" r:id="rId22"/>
    <p:sldId id="1603" r:id="rId23"/>
    <p:sldId id="1643" r:id="rId24"/>
    <p:sldId id="1644" r:id="rId25"/>
    <p:sldId id="1645" r:id="rId26"/>
    <p:sldId id="1646" r:id="rId27"/>
    <p:sldId id="1647" r:id="rId28"/>
    <p:sldId id="1648" r:id="rId29"/>
    <p:sldId id="1649" r:id="rId30"/>
    <p:sldId id="1650" r:id="rId31"/>
    <p:sldId id="1651" r:id="rId32"/>
    <p:sldId id="1652" r:id="rId33"/>
    <p:sldId id="1653" r:id="rId34"/>
    <p:sldId id="1654" r:id="rId35"/>
    <p:sldId id="1024" r:id="rId36"/>
  </p:sldIdLst>
  <p:sldSz cx="9144000" cy="6858000" type="screen4x3"/>
  <p:notesSz cx="6858000" cy="9296400"/>
  <p:defaultTextStyle>
    <a:defPPr>
      <a:defRPr lang="en-US"/>
    </a:defPPr>
    <a:lvl1pPr algn="ctr" rtl="0" fontAlgn="base">
      <a:spcBef>
        <a:spcPct val="0"/>
      </a:spcBef>
      <a:spcAft>
        <a:spcPct val="0"/>
      </a:spcAft>
      <a:defRPr kern="1200">
        <a:solidFill>
          <a:schemeClr val="tx1"/>
        </a:solidFill>
        <a:latin typeface="Times New Roman" pitchFamily="18" charset="0"/>
        <a:ea typeface="+mn-ea"/>
        <a:cs typeface="+mn-cs"/>
      </a:defRPr>
    </a:lvl1pPr>
    <a:lvl2pPr marL="457200" algn="ctr" rtl="0" fontAlgn="base">
      <a:spcBef>
        <a:spcPct val="0"/>
      </a:spcBef>
      <a:spcAft>
        <a:spcPct val="0"/>
      </a:spcAft>
      <a:defRPr kern="1200">
        <a:solidFill>
          <a:schemeClr val="tx1"/>
        </a:solidFill>
        <a:latin typeface="Times New Roman" pitchFamily="18" charset="0"/>
        <a:ea typeface="+mn-ea"/>
        <a:cs typeface="+mn-cs"/>
      </a:defRPr>
    </a:lvl2pPr>
    <a:lvl3pPr marL="914400" algn="ctr" rtl="0" fontAlgn="base">
      <a:spcBef>
        <a:spcPct val="0"/>
      </a:spcBef>
      <a:spcAft>
        <a:spcPct val="0"/>
      </a:spcAft>
      <a:defRPr kern="1200">
        <a:solidFill>
          <a:schemeClr val="tx1"/>
        </a:solidFill>
        <a:latin typeface="Times New Roman" pitchFamily="18" charset="0"/>
        <a:ea typeface="+mn-ea"/>
        <a:cs typeface="+mn-cs"/>
      </a:defRPr>
    </a:lvl3pPr>
    <a:lvl4pPr marL="1371600" algn="ctr" rtl="0" fontAlgn="base">
      <a:spcBef>
        <a:spcPct val="0"/>
      </a:spcBef>
      <a:spcAft>
        <a:spcPct val="0"/>
      </a:spcAft>
      <a:defRPr kern="1200">
        <a:solidFill>
          <a:schemeClr val="tx1"/>
        </a:solidFill>
        <a:latin typeface="Times New Roman" pitchFamily="18" charset="0"/>
        <a:ea typeface="+mn-ea"/>
        <a:cs typeface="+mn-cs"/>
      </a:defRPr>
    </a:lvl4pPr>
    <a:lvl5pPr marL="1828800" algn="ctr"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66"/>
    <a:srgbClr val="0000FF"/>
    <a:srgbClr val="FFFF00"/>
    <a:srgbClr val="FFFF66"/>
    <a:srgbClr val="6600CC"/>
    <a:srgbClr val="FF9900"/>
    <a:srgbClr val="CC3300"/>
    <a:srgbClr val="008000"/>
    <a:srgbClr val="009900"/>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88" autoAdjust="0"/>
    <p:restoredTop sz="98339" autoAdjust="0"/>
  </p:normalViewPr>
  <p:slideViewPr>
    <p:cSldViewPr>
      <p:cViewPr>
        <p:scale>
          <a:sx n="70" d="100"/>
          <a:sy n="70" d="100"/>
        </p:scale>
        <p:origin x="-1284" y="-186"/>
      </p:cViewPr>
      <p:guideLst>
        <p:guide orient="horz" pos="2160"/>
        <p:guide pos="2880"/>
      </p:guideLst>
    </p:cSldViewPr>
  </p:slideViewPr>
  <p:outlineViewPr>
    <p:cViewPr>
      <p:scale>
        <a:sx n="33" d="100"/>
        <a:sy n="33" d="100"/>
      </p:scale>
      <p:origin x="54" y="0"/>
    </p:cViewPr>
  </p:outlineViewPr>
  <p:notesTextViewPr>
    <p:cViewPr>
      <p:scale>
        <a:sx n="100" d="100"/>
        <a:sy n="100" d="100"/>
      </p:scale>
      <p:origin x="0" y="0"/>
    </p:cViewPr>
  </p:notesTextViewPr>
  <p:sorterViewPr>
    <p:cViewPr>
      <p:scale>
        <a:sx n="66" d="100"/>
        <a:sy n="66" d="100"/>
      </p:scale>
      <p:origin x="0" y="2352"/>
    </p:cViewPr>
  </p:sorterViewPr>
  <p:notesViewPr>
    <p:cSldViewPr>
      <p:cViewPr varScale="1">
        <p:scale>
          <a:sx n="56" d="100"/>
          <a:sy n="56" d="100"/>
        </p:scale>
        <p:origin x="-2802" y="-96"/>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pPr>
              <a:defRPr/>
            </a:pPr>
            <a:fld id="{3D9F1EC7-5449-454A-B3B5-9CACFF7D4CAE}" type="datetimeFigureOut">
              <a:rPr lang="en-US"/>
              <a:pPr>
                <a:defRPr/>
              </a:pPr>
              <a:t>09/10/2017</a:t>
            </a:fld>
            <a:endParaRPr lang="en-US"/>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vl1pPr>
          </a:lstStyle>
          <a:p>
            <a:pPr>
              <a:defRPr/>
            </a:pPr>
            <a:fld id="{8C4F075F-9739-4055-B81D-8D2EC637FBEE}" type="slidenum">
              <a:rPr lang="en-US"/>
              <a:pPr>
                <a:defRPr/>
              </a:pPr>
              <a:t>‹#›</a:t>
            </a:fld>
            <a:endParaRPr lang="en-US"/>
          </a:p>
        </p:txBody>
      </p:sp>
    </p:spTree>
    <p:extLst>
      <p:ext uri="{BB962C8B-B14F-4D97-AF65-F5344CB8AC3E}">
        <p14:creationId xmlns:p14="http://schemas.microsoft.com/office/powerpoint/2010/main" val="4912356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7042"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pPr>
              <a:defRPr/>
            </a:pPr>
            <a:endParaRPr lang="en-US"/>
          </a:p>
        </p:txBody>
      </p:sp>
      <p:sp>
        <p:nvSpPr>
          <p:cNvPr id="87043"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58372"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5" name="Rectangle 5"/>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7046" name="Rectangle 6"/>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pPr>
              <a:defRPr/>
            </a:pPr>
            <a:endParaRPr lang="en-US"/>
          </a:p>
        </p:txBody>
      </p:sp>
      <p:sp>
        <p:nvSpPr>
          <p:cNvPr id="87047" name="Rectangle 7"/>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E38C21A9-C8EE-4C7E-92BD-9559CA321883}" type="slidenum">
              <a:rPr lang="en-US"/>
              <a:pPr>
                <a:defRPr/>
              </a:pPr>
              <a:t>‹#›</a:t>
            </a:fld>
            <a:endParaRPr lang="en-US"/>
          </a:p>
        </p:txBody>
      </p:sp>
    </p:spTree>
    <p:extLst>
      <p:ext uri="{BB962C8B-B14F-4D97-AF65-F5344CB8AC3E}">
        <p14:creationId xmlns:p14="http://schemas.microsoft.com/office/powerpoint/2010/main" val="22827728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Arial" charset="0"/>
              </a:defRPr>
            </a:lvl1pPr>
            <a:lvl2pPr marL="742950" indent="-285750" algn="l" eaLnBrk="0" hangingPunct="0">
              <a:spcBef>
                <a:spcPct val="30000"/>
              </a:spcBef>
              <a:defRPr sz="1200">
                <a:solidFill>
                  <a:schemeClr val="tx1"/>
                </a:solidFill>
                <a:latin typeface="Arial" charset="0"/>
              </a:defRPr>
            </a:lvl2pPr>
            <a:lvl3pPr marL="1143000" indent="-228600" algn="l" eaLnBrk="0" hangingPunct="0">
              <a:spcBef>
                <a:spcPct val="30000"/>
              </a:spcBef>
              <a:defRPr sz="1200">
                <a:solidFill>
                  <a:schemeClr val="tx1"/>
                </a:solidFill>
                <a:latin typeface="Arial" charset="0"/>
              </a:defRPr>
            </a:lvl3pPr>
            <a:lvl4pPr marL="1600200" indent="-228600" algn="l" eaLnBrk="0" hangingPunct="0">
              <a:spcBef>
                <a:spcPct val="30000"/>
              </a:spcBef>
              <a:defRPr sz="1200">
                <a:solidFill>
                  <a:schemeClr val="tx1"/>
                </a:solidFill>
                <a:latin typeface="Arial" charset="0"/>
              </a:defRPr>
            </a:lvl4pPr>
            <a:lvl5pPr marL="2057400" indent="-228600" algn="l"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A8166A5B-222C-4E27-906E-FA263834F6CC}" type="slidenum">
              <a:rPr lang="en-US" altLang="en-US" smtClean="0"/>
              <a:pPr algn="r" eaLnBrk="1" hangingPunct="1">
                <a:spcBef>
                  <a:spcPct val="0"/>
                </a:spcBef>
              </a:pPr>
              <a:t>1</a:t>
            </a:fld>
            <a:endParaRPr lang="en-US" alt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B9E3E2-35BD-4BB8-8F7F-B21AC603A000}" type="slidenum">
              <a:rPr lang="en-US" smtClean="0"/>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1138" name="Rectangle 2"/>
          <p:cNvSpPr>
            <a:spLocks noGrp="1" noChangeArrowheads="1"/>
          </p:cNvSpPr>
          <p:nvPr>
            <p:ph type="ctrTitle"/>
          </p:nvPr>
        </p:nvSpPr>
        <p:spPr>
          <a:xfrm>
            <a:off x="685800" y="990600"/>
            <a:ext cx="7772400" cy="1371600"/>
          </a:xfrm>
        </p:spPr>
        <p:txBody>
          <a:bodyPr/>
          <a:lstStyle>
            <a:lvl1pPr>
              <a:defRPr/>
            </a:lvl1pPr>
          </a:lstStyle>
          <a:p>
            <a:r>
              <a:rPr lang="en-US"/>
              <a:t>Click to edit Master title style</a:t>
            </a:r>
          </a:p>
        </p:txBody>
      </p:sp>
      <p:sp>
        <p:nvSpPr>
          <p:cNvPr id="91139" name="Rectangle 3"/>
          <p:cNvSpPr>
            <a:spLocks noGrp="1" noChangeArrowheads="1"/>
          </p:cNvSpPr>
          <p:nvPr>
            <p:ph type="subTitle" idx="1"/>
          </p:nvPr>
        </p:nvSpPr>
        <p:spPr>
          <a:xfrm>
            <a:off x="1447800" y="3429000"/>
            <a:ext cx="7010400" cy="1600200"/>
          </a:xfrm>
        </p:spPr>
        <p:txBody>
          <a:bodyPr/>
          <a:lstStyle>
            <a:lvl1pPr marL="0" indent="0" algn="ctr">
              <a:buFont typeface="Wingdings" pitchFamily="2" charset="2"/>
              <a:buNone/>
              <a:defRPr/>
            </a:lvl1pPr>
          </a:lstStyle>
          <a:p>
            <a:r>
              <a:rPr lang="en-US"/>
              <a:t>Click to edit Master subtitle style</a:t>
            </a:r>
          </a:p>
        </p:txBody>
      </p:sp>
    </p:spTree>
    <p:extLst>
      <p:ext uri="{BB962C8B-B14F-4D97-AF65-F5344CB8AC3E}">
        <p14:creationId xmlns:p14="http://schemas.microsoft.com/office/powerpoint/2010/main" val="3786121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sldNum" sz="quarter" idx="10"/>
          </p:nvPr>
        </p:nvSpPr>
        <p:spPr>
          <a:ln/>
        </p:spPr>
        <p:txBody>
          <a:bodyPr/>
          <a:lstStyle>
            <a:lvl1pPr>
              <a:defRPr/>
            </a:lvl1pPr>
          </a:lstStyle>
          <a:p>
            <a:pPr>
              <a:defRPr/>
            </a:pPr>
            <a:fld id="{C0099AA3-E0E1-4781-8B6F-02414BEADD8F}" type="slidenum">
              <a:rPr lang="en-US"/>
              <a:pPr>
                <a:defRPr/>
              </a:pPr>
              <a:t>‹#›</a:t>
            </a:fld>
            <a:endParaRPr lang="en-US"/>
          </a:p>
        </p:txBody>
      </p:sp>
    </p:spTree>
    <p:extLst>
      <p:ext uri="{BB962C8B-B14F-4D97-AF65-F5344CB8AC3E}">
        <p14:creationId xmlns:p14="http://schemas.microsoft.com/office/powerpoint/2010/main" val="3199565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719" y="152400"/>
            <a:ext cx="2001715" cy="6248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67104" y="152400"/>
            <a:ext cx="5865934" cy="6248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sldNum" sz="quarter" idx="10"/>
          </p:nvPr>
        </p:nvSpPr>
        <p:spPr>
          <a:ln/>
        </p:spPr>
        <p:txBody>
          <a:bodyPr/>
          <a:lstStyle>
            <a:lvl1pPr>
              <a:defRPr/>
            </a:lvl1pPr>
          </a:lstStyle>
          <a:p>
            <a:pPr>
              <a:defRPr/>
            </a:pPr>
            <a:fld id="{BAF846ED-DDBC-419E-90DE-F9F2315506B4}" type="slidenum">
              <a:rPr lang="en-US"/>
              <a:pPr>
                <a:defRPr/>
              </a:pPr>
              <a:t>‹#›</a:t>
            </a:fld>
            <a:endParaRPr lang="en-US"/>
          </a:p>
        </p:txBody>
      </p:sp>
    </p:spTree>
    <p:extLst>
      <p:ext uri="{BB962C8B-B14F-4D97-AF65-F5344CB8AC3E}">
        <p14:creationId xmlns:p14="http://schemas.microsoft.com/office/powerpoint/2010/main" val="3488601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sldNum" sz="quarter" idx="10"/>
          </p:nvPr>
        </p:nvSpPr>
        <p:spPr>
          <a:ln/>
        </p:spPr>
        <p:txBody>
          <a:bodyPr/>
          <a:lstStyle>
            <a:lvl1pPr>
              <a:defRPr>
                <a:solidFill>
                  <a:schemeClr val="bg1"/>
                </a:solidFill>
              </a:defRPr>
            </a:lvl1pPr>
          </a:lstStyle>
          <a:p>
            <a:pPr>
              <a:defRPr/>
            </a:pPr>
            <a:fld id="{1877AE51-D50E-46B6-BB93-30AA5F75488D}" type="slidenum">
              <a:rPr lang="en-US" smtClean="0"/>
              <a:pPr>
                <a:defRPr/>
              </a:pPr>
              <a:t>‹#›</a:t>
            </a:fld>
            <a:endParaRPr lang="en-US"/>
          </a:p>
        </p:txBody>
      </p:sp>
      <p:sp>
        <p:nvSpPr>
          <p:cNvPr id="5" name="Rectangle 11"/>
          <p:cNvSpPr txBox="1">
            <a:spLocks noChangeArrowheads="1"/>
          </p:cNvSpPr>
          <p:nvPr userDrawn="1"/>
        </p:nvSpPr>
        <p:spPr bwMode="auto">
          <a:xfrm>
            <a:off x="6822744" y="6553200"/>
            <a:ext cx="19685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fontAlgn="base">
              <a:spcBef>
                <a:spcPct val="0"/>
              </a:spcBef>
              <a:spcAft>
                <a:spcPct val="0"/>
              </a:spcAft>
              <a:defRPr sz="1200" kern="1200">
                <a:solidFill>
                  <a:schemeClr val="tx1"/>
                </a:solidFill>
                <a:latin typeface="Arial Black" pitchFamily="34" charset="0"/>
                <a:ea typeface="+mn-ea"/>
                <a:cs typeface="+mn-cs"/>
              </a:defRPr>
            </a:lvl1pPr>
            <a:lvl2pPr marL="457200" algn="ctr" rtl="0" fontAlgn="base">
              <a:spcBef>
                <a:spcPct val="0"/>
              </a:spcBef>
              <a:spcAft>
                <a:spcPct val="0"/>
              </a:spcAft>
              <a:defRPr kern="1200">
                <a:solidFill>
                  <a:schemeClr val="tx1"/>
                </a:solidFill>
                <a:latin typeface="Times New Roman" pitchFamily="18" charset="0"/>
                <a:ea typeface="+mn-ea"/>
                <a:cs typeface="+mn-cs"/>
              </a:defRPr>
            </a:lvl2pPr>
            <a:lvl3pPr marL="914400" algn="ctr" rtl="0" fontAlgn="base">
              <a:spcBef>
                <a:spcPct val="0"/>
              </a:spcBef>
              <a:spcAft>
                <a:spcPct val="0"/>
              </a:spcAft>
              <a:defRPr kern="1200">
                <a:solidFill>
                  <a:schemeClr val="tx1"/>
                </a:solidFill>
                <a:latin typeface="Times New Roman" pitchFamily="18" charset="0"/>
                <a:ea typeface="+mn-ea"/>
                <a:cs typeface="+mn-cs"/>
              </a:defRPr>
            </a:lvl3pPr>
            <a:lvl4pPr marL="1371600" algn="ctr" rtl="0" fontAlgn="base">
              <a:spcBef>
                <a:spcPct val="0"/>
              </a:spcBef>
              <a:spcAft>
                <a:spcPct val="0"/>
              </a:spcAft>
              <a:defRPr kern="1200">
                <a:solidFill>
                  <a:schemeClr val="tx1"/>
                </a:solidFill>
                <a:latin typeface="Times New Roman" pitchFamily="18" charset="0"/>
                <a:ea typeface="+mn-ea"/>
                <a:cs typeface="+mn-cs"/>
              </a:defRPr>
            </a:lvl4pPr>
            <a:lvl5pPr marL="1828800" algn="ctr"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a:lstStyle>
          <a:p>
            <a:pPr>
              <a:defRPr/>
            </a:pPr>
            <a:fld id="{0181F552-57E3-4163-968A-15EACE64F2C9}" type="slidenum">
              <a:rPr lang="en-US" smtClean="0"/>
              <a:pPr>
                <a:defRPr/>
              </a:pPr>
              <a:t>‹#›</a:t>
            </a:fld>
            <a:endParaRPr lang="en-US"/>
          </a:p>
        </p:txBody>
      </p:sp>
    </p:spTree>
    <p:extLst>
      <p:ext uri="{BB962C8B-B14F-4D97-AF65-F5344CB8AC3E}">
        <p14:creationId xmlns:p14="http://schemas.microsoft.com/office/powerpoint/2010/main" val="2209477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435" y="4406904"/>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435"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sldNum" sz="quarter" idx="10"/>
          </p:nvPr>
        </p:nvSpPr>
        <p:spPr>
          <a:ln/>
        </p:spPr>
        <p:txBody>
          <a:bodyPr/>
          <a:lstStyle>
            <a:lvl1pPr>
              <a:defRPr>
                <a:solidFill>
                  <a:schemeClr val="bg1"/>
                </a:solidFill>
              </a:defRPr>
            </a:lvl1pPr>
          </a:lstStyle>
          <a:p>
            <a:pPr>
              <a:defRPr/>
            </a:pPr>
            <a:fld id="{1FB029C8-BFDE-4586-AADC-A5C16A970B65}" type="slidenum">
              <a:rPr lang="en-US" smtClean="0"/>
              <a:pPr>
                <a:defRPr/>
              </a:pPr>
              <a:t>‹#›</a:t>
            </a:fld>
            <a:endParaRPr lang="en-US"/>
          </a:p>
        </p:txBody>
      </p:sp>
    </p:spTree>
    <p:extLst>
      <p:ext uri="{BB962C8B-B14F-4D97-AF65-F5344CB8AC3E}">
        <p14:creationId xmlns:p14="http://schemas.microsoft.com/office/powerpoint/2010/main" val="228635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67105" y="1219200"/>
            <a:ext cx="3930162"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7943" y="1219200"/>
            <a:ext cx="3930162"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sldNum" sz="quarter" idx="10"/>
          </p:nvPr>
        </p:nvSpPr>
        <p:spPr>
          <a:ln/>
        </p:spPr>
        <p:txBody>
          <a:bodyPr/>
          <a:lstStyle>
            <a:lvl1pPr>
              <a:defRPr/>
            </a:lvl1pPr>
          </a:lstStyle>
          <a:p>
            <a:pPr>
              <a:defRPr/>
            </a:pPr>
            <a:fld id="{CADF17B8-E81A-4D26-A307-E634C5721969}" type="slidenum">
              <a:rPr lang="en-US"/>
              <a:pPr>
                <a:defRPr/>
              </a:pPr>
              <a:t>‹#›</a:t>
            </a:fld>
            <a:endParaRPr lang="en-US"/>
          </a:p>
        </p:txBody>
      </p:sp>
    </p:spTree>
    <p:extLst>
      <p:ext uri="{BB962C8B-B14F-4D97-AF65-F5344CB8AC3E}">
        <p14:creationId xmlns:p14="http://schemas.microsoft.com/office/powerpoint/2010/main" val="970827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066"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06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273" y="1535113"/>
            <a:ext cx="4041531"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273" y="2174875"/>
            <a:ext cx="404153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sldNum" sz="quarter" idx="10"/>
          </p:nvPr>
        </p:nvSpPr>
        <p:spPr>
          <a:ln/>
        </p:spPr>
        <p:txBody>
          <a:bodyPr/>
          <a:lstStyle>
            <a:lvl1pPr>
              <a:defRPr/>
            </a:lvl1pPr>
          </a:lstStyle>
          <a:p>
            <a:pPr>
              <a:defRPr/>
            </a:pPr>
            <a:fld id="{EBE9721F-8C1E-46C8-9CEA-77F85A618653}" type="slidenum">
              <a:rPr lang="en-US"/>
              <a:pPr>
                <a:defRPr/>
              </a:pPr>
              <a:t>‹#›</a:t>
            </a:fld>
            <a:endParaRPr lang="en-US"/>
          </a:p>
        </p:txBody>
      </p:sp>
    </p:spTree>
    <p:extLst>
      <p:ext uri="{BB962C8B-B14F-4D97-AF65-F5344CB8AC3E}">
        <p14:creationId xmlns:p14="http://schemas.microsoft.com/office/powerpoint/2010/main" val="3180236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sldNum" sz="quarter" idx="10"/>
          </p:nvPr>
        </p:nvSpPr>
        <p:spPr>
          <a:ln/>
        </p:spPr>
        <p:txBody>
          <a:bodyPr/>
          <a:lstStyle>
            <a:lvl1pPr>
              <a:defRPr/>
            </a:lvl1pPr>
          </a:lstStyle>
          <a:p>
            <a:pPr>
              <a:defRPr/>
            </a:pPr>
            <a:fld id="{8E866B33-5E0C-4FD2-BD6E-5E0C5F06744D}" type="slidenum">
              <a:rPr lang="en-US"/>
              <a:pPr>
                <a:defRPr/>
              </a:pPr>
              <a:t>‹#›</a:t>
            </a:fld>
            <a:endParaRPr lang="en-US"/>
          </a:p>
        </p:txBody>
      </p:sp>
    </p:spTree>
    <p:extLst>
      <p:ext uri="{BB962C8B-B14F-4D97-AF65-F5344CB8AC3E}">
        <p14:creationId xmlns:p14="http://schemas.microsoft.com/office/powerpoint/2010/main" val="1696067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sldNum" sz="quarter" idx="10"/>
          </p:nvPr>
        </p:nvSpPr>
        <p:spPr>
          <a:ln/>
        </p:spPr>
        <p:txBody>
          <a:bodyPr/>
          <a:lstStyle>
            <a:lvl1pPr>
              <a:defRPr/>
            </a:lvl1pPr>
          </a:lstStyle>
          <a:p>
            <a:pPr>
              <a:defRPr/>
            </a:pPr>
            <a:fld id="{47006A05-71E8-4A6D-8CFB-62065BD41703}" type="slidenum">
              <a:rPr lang="en-US"/>
              <a:pPr>
                <a:defRPr/>
              </a:pPr>
              <a:t>‹#›</a:t>
            </a:fld>
            <a:endParaRPr lang="en-US"/>
          </a:p>
        </p:txBody>
      </p:sp>
    </p:spTree>
    <p:extLst>
      <p:ext uri="{BB962C8B-B14F-4D97-AF65-F5344CB8AC3E}">
        <p14:creationId xmlns:p14="http://schemas.microsoft.com/office/powerpoint/2010/main" val="1591754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73049"/>
            <a:ext cx="3008435" cy="1162051"/>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538" y="273054"/>
            <a:ext cx="511126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3" y="1435104"/>
            <a:ext cx="300843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sldNum" sz="quarter" idx="10"/>
          </p:nvPr>
        </p:nvSpPr>
        <p:spPr>
          <a:ln/>
        </p:spPr>
        <p:txBody>
          <a:bodyPr/>
          <a:lstStyle>
            <a:lvl1pPr>
              <a:defRPr/>
            </a:lvl1pPr>
          </a:lstStyle>
          <a:p>
            <a:pPr>
              <a:defRPr/>
            </a:pPr>
            <a:fld id="{0F101A41-98A0-467F-A011-D91A5EE15BC7}" type="slidenum">
              <a:rPr lang="en-US"/>
              <a:pPr>
                <a:defRPr/>
              </a:pPr>
              <a:t>‹#›</a:t>
            </a:fld>
            <a:endParaRPr lang="en-US"/>
          </a:p>
        </p:txBody>
      </p:sp>
    </p:spTree>
    <p:extLst>
      <p:ext uri="{BB962C8B-B14F-4D97-AF65-F5344CB8AC3E}">
        <p14:creationId xmlns:p14="http://schemas.microsoft.com/office/powerpoint/2010/main" val="3676672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166" y="4800600"/>
            <a:ext cx="5486400" cy="566739"/>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16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166"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sldNum" sz="quarter" idx="10"/>
          </p:nvPr>
        </p:nvSpPr>
        <p:spPr>
          <a:ln/>
        </p:spPr>
        <p:txBody>
          <a:bodyPr/>
          <a:lstStyle>
            <a:lvl1pPr>
              <a:defRPr/>
            </a:lvl1pPr>
          </a:lstStyle>
          <a:p>
            <a:pPr>
              <a:defRPr/>
            </a:pPr>
            <a:fld id="{87041E87-93BC-4F7B-9474-9DFA9B6A39CD}" type="slidenum">
              <a:rPr lang="en-US"/>
              <a:pPr>
                <a:defRPr/>
              </a:pPr>
              <a:t>‹#›</a:t>
            </a:fld>
            <a:endParaRPr lang="en-US"/>
          </a:p>
        </p:txBody>
      </p:sp>
    </p:spTree>
    <p:extLst>
      <p:ext uri="{BB962C8B-B14F-4D97-AF65-F5344CB8AC3E}">
        <p14:creationId xmlns:p14="http://schemas.microsoft.com/office/powerpoint/2010/main" val="131769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152400"/>
            <a:ext cx="8001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566738" y="1219200"/>
            <a:ext cx="80010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90123" name="Rectangle 11"/>
          <p:cNvSpPr>
            <a:spLocks noGrp="1" noChangeArrowheads="1"/>
          </p:cNvSpPr>
          <p:nvPr>
            <p:ph type="sldNum" sz="quarter" idx="4"/>
          </p:nvPr>
        </p:nvSpPr>
        <p:spPr bwMode="auto">
          <a:xfrm>
            <a:off x="6823075" y="6553200"/>
            <a:ext cx="19685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pPr>
              <a:defRPr/>
            </a:pPr>
            <a:fld id="{7AF6D13B-C75B-4DA3-BD12-0EF6D1F3E0F2}" type="slidenum">
              <a:rPr lang="en-US"/>
              <a:pPr>
                <a:defRPr/>
              </a:pPr>
              <a:t>‹#›</a:t>
            </a:fld>
            <a:endParaRPr lang="en-US"/>
          </a:p>
        </p:txBody>
      </p:sp>
      <p:sp>
        <p:nvSpPr>
          <p:cNvPr id="1029" name="Line 12"/>
          <p:cNvSpPr>
            <a:spLocks noChangeShapeType="1"/>
          </p:cNvSpPr>
          <p:nvPr/>
        </p:nvSpPr>
        <p:spPr bwMode="auto">
          <a:xfrm>
            <a:off x="280988" y="1143000"/>
            <a:ext cx="8582025" cy="0"/>
          </a:xfrm>
          <a:prstGeom prst="line">
            <a:avLst/>
          </a:prstGeom>
          <a:noFill/>
          <a:ln w="63500">
            <a:solidFill>
              <a:schemeClr val="accent2"/>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Tree>
  </p:cSld>
  <p:clrMap bg1="lt1" tx1="dk1" bg2="lt2" tx2="dk2" accent1="accent1" accent2="accent2" accent3="accent3" accent4="accent4" accent5="accent5" accent6="accent6" hlink="hlink" folHlink="folHlink"/>
  <p:sldLayoutIdLst>
    <p:sldLayoutId id="2147484176" r:id="rId1"/>
    <p:sldLayoutId id="2147484166" r:id="rId2"/>
    <p:sldLayoutId id="2147484167" r:id="rId3"/>
    <p:sldLayoutId id="2147484168" r:id="rId4"/>
    <p:sldLayoutId id="2147484169" r:id="rId5"/>
    <p:sldLayoutId id="2147484170" r:id="rId6"/>
    <p:sldLayoutId id="2147484171" r:id="rId7"/>
    <p:sldLayoutId id="2147484172" r:id="rId8"/>
    <p:sldLayoutId id="2147484173" r:id="rId9"/>
    <p:sldLayoutId id="2147484174" r:id="rId10"/>
    <p:sldLayoutId id="2147484175"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Verdana" pitchFamily="34" charset="0"/>
        </a:defRPr>
      </a:lvl2pPr>
      <a:lvl3pPr algn="l" rtl="0" eaLnBrk="0" fontAlgn="base" hangingPunct="0">
        <a:spcBef>
          <a:spcPct val="0"/>
        </a:spcBef>
        <a:spcAft>
          <a:spcPct val="0"/>
        </a:spcAft>
        <a:defRPr sz="3800">
          <a:solidFill>
            <a:schemeClr val="tx2"/>
          </a:solidFill>
          <a:latin typeface="Verdana" pitchFamily="34" charset="0"/>
        </a:defRPr>
      </a:lvl3pPr>
      <a:lvl4pPr algn="l" rtl="0" eaLnBrk="0" fontAlgn="base" hangingPunct="0">
        <a:spcBef>
          <a:spcPct val="0"/>
        </a:spcBef>
        <a:spcAft>
          <a:spcPct val="0"/>
        </a:spcAft>
        <a:defRPr sz="3800">
          <a:solidFill>
            <a:schemeClr val="tx2"/>
          </a:solidFill>
          <a:latin typeface="Verdana" pitchFamily="34" charset="0"/>
        </a:defRPr>
      </a:lvl4pPr>
      <a:lvl5pPr algn="l" rtl="0" eaLnBrk="0" fontAlgn="base" hangingPunct="0">
        <a:spcBef>
          <a:spcPct val="0"/>
        </a:spcBef>
        <a:spcAft>
          <a:spcPct val="0"/>
        </a:spcAft>
        <a:defRPr sz="3800">
          <a:solidFill>
            <a:schemeClr val="tx2"/>
          </a:solidFill>
          <a:latin typeface="Verdana" pitchFamily="34" charset="0"/>
        </a:defRPr>
      </a:lvl5pPr>
      <a:lvl6pPr marL="457200" algn="l" rtl="0" fontAlgn="base">
        <a:spcBef>
          <a:spcPct val="0"/>
        </a:spcBef>
        <a:spcAft>
          <a:spcPct val="0"/>
        </a:spcAft>
        <a:defRPr sz="3800">
          <a:solidFill>
            <a:schemeClr val="tx2"/>
          </a:solidFill>
          <a:latin typeface="Verdana" pitchFamily="34" charset="0"/>
        </a:defRPr>
      </a:lvl6pPr>
      <a:lvl7pPr marL="914400" algn="l" rtl="0" fontAlgn="base">
        <a:spcBef>
          <a:spcPct val="0"/>
        </a:spcBef>
        <a:spcAft>
          <a:spcPct val="0"/>
        </a:spcAft>
        <a:defRPr sz="3800">
          <a:solidFill>
            <a:schemeClr val="tx2"/>
          </a:solidFill>
          <a:latin typeface="Verdana" pitchFamily="34" charset="0"/>
        </a:defRPr>
      </a:lvl7pPr>
      <a:lvl8pPr marL="1371600" algn="l" rtl="0" fontAlgn="base">
        <a:spcBef>
          <a:spcPct val="0"/>
        </a:spcBef>
        <a:spcAft>
          <a:spcPct val="0"/>
        </a:spcAft>
        <a:defRPr sz="3800">
          <a:solidFill>
            <a:schemeClr val="tx2"/>
          </a:solidFill>
          <a:latin typeface="Verdana" pitchFamily="34" charset="0"/>
        </a:defRPr>
      </a:lvl8pPr>
      <a:lvl9pPr marL="1828800" algn="l" rtl="0" fontAlgn="base">
        <a:spcBef>
          <a:spcPct val="0"/>
        </a:spcBef>
        <a:spcAft>
          <a:spcPct val="0"/>
        </a:spcAft>
        <a:defRPr sz="3800">
          <a:solidFill>
            <a:schemeClr val="tx2"/>
          </a:solidFill>
          <a:latin typeface="Verdana" pitchFamily="34" charset="0"/>
        </a:defRPr>
      </a:lvl9pPr>
    </p:titleStyle>
    <p:body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viettimes.vn/trung-cau-dan-y-viet-nam-thuc-thi-the-nao-64498.html"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076" name="Picture 2" descr="Line"/>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5" y="1066800"/>
            <a:ext cx="9140825"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3" descr="Hpec.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6477000"/>
            <a:ext cx="9144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8" descr="Hpec.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22" descr="Logo So (1000x1000).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57200" y="0"/>
            <a:ext cx="1066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ectangle 9"/>
          <p:cNvSpPr>
            <a:spLocks noChangeArrowheads="1"/>
          </p:cNvSpPr>
          <p:nvPr/>
        </p:nvSpPr>
        <p:spPr bwMode="auto">
          <a:xfrm>
            <a:off x="0" y="6517944"/>
            <a:ext cx="9080500" cy="304800"/>
          </a:xfrm>
          <a:prstGeom prst="rect">
            <a:avLst/>
          </a:prstGeom>
          <a:noFill/>
          <a:ln w="9525">
            <a:noFill/>
            <a:miter lim="800000"/>
            <a:headEnd/>
            <a:tailEnd/>
          </a:ln>
          <a:effectLst/>
        </p:spPr>
        <p:txBody>
          <a:bodyPr wrap="none" anchor="ctr"/>
          <a:lstStyle/>
          <a:p>
            <a:pPr>
              <a:defRPr/>
            </a:pPr>
            <a:r>
              <a:rPr lang="en-US" sz="1400" b="1" smtClean="0">
                <a:solidFill>
                  <a:srgbClr val="FFFF00"/>
                </a:solidFill>
                <a:latin typeface="Arial" panose="020B0604020202020204" pitchFamily="34" charset="0"/>
                <a:cs typeface="Arial" panose="020B0604020202020204" pitchFamily="34" charset="0"/>
              </a:rPr>
              <a:t>  Trình bày:  Lê Nguyễn Minh Ngọc</a:t>
            </a:r>
            <a:r>
              <a:rPr lang="en-US" sz="1400" b="1">
                <a:solidFill>
                  <a:srgbClr val="FFFF00"/>
                </a:solidFill>
                <a:latin typeface="Arial" panose="020B0604020202020204" pitchFamily="34" charset="0"/>
                <a:cs typeface="Arial" panose="020B0604020202020204" pitchFamily="34" charset="0"/>
              </a:rPr>
              <a:t>	</a:t>
            </a:r>
            <a:r>
              <a:rPr lang="en-US" sz="1400" b="1" smtClean="0">
                <a:solidFill>
                  <a:srgbClr val="FFFF00"/>
                </a:solidFill>
                <a:latin typeface="Arial" panose="020B0604020202020204" pitchFamily="34" charset="0"/>
                <a:cs typeface="Arial" panose="020B0604020202020204" pitchFamily="34" charset="0"/>
              </a:rPr>
              <a:t>                   ngoclnm@sgdbinhduong.edu.vn</a:t>
            </a:r>
            <a:endParaRPr lang="en-US" sz="1400" b="1">
              <a:solidFill>
                <a:srgbClr val="FFFF00"/>
              </a:solidFill>
              <a:latin typeface="Arial" panose="020B0604020202020204" pitchFamily="34" charset="0"/>
              <a:cs typeface="Arial" panose="020B0604020202020204" pitchFamily="34" charset="0"/>
            </a:endParaRPr>
          </a:p>
        </p:txBody>
      </p:sp>
      <p:sp>
        <p:nvSpPr>
          <p:cNvPr id="9" name="Rectangle 10"/>
          <p:cNvSpPr>
            <a:spLocks noChangeArrowheads="1"/>
          </p:cNvSpPr>
          <p:nvPr/>
        </p:nvSpPr>
        <p:spPr bwMode="auto">
          <a:xfrm>
            <a:off x="1905000" y="0"/>
            <a:ext cx="6553200" cy="1066800"/>
          </a:xfrm>
          <a:prstGeom prst="rect">
            <a:avLst/>
          </a:prstGeom>
          <a:noFill/>
          <a:ln w="9525">
            <a:noFill/>
            <a:miter lim="800000"/>
            <a:headEnd/>
            <a:tailEnd/>
          </a:ln>
          <a:effectLst/>
        </p:spPr>
        <p:txBody>
          <a:bodyPr wrap="none" anchor="ctr"/>
          <a:lstStyle/>
          <a:p>
            <a:pPr algn="ctr">
              <a:spcBef>
                <a:spcPct val="5000"/>
              </a:spcBef>
              <a:spcAft>
                <a:spcPct val="5000"/>
              </a:spcAft>
              <a:defRPr/>
            </a:pPr>
            <a:r>
              <a:rPr lang="en-US" sz="2400" b="1">
                <a:solidFill>
                  <a:srgbClr val="FFFF00"/>
                </a:solidFill>
                <a:latin typeface="Arial" panose="020B0604020202020204" pitchFamily="34" charset="0"/>
                <a:cs typeface="Arial" panose="020B0604020202020204" pitchFamily="34" charset="0"/>
              </a:rPr>
              <a:t>SỞ GIÁO DỤC VÀ ĐÀO TẠO</a:t>
            </a:r>
          </a:p>
          <a:p>
            <a:pPr algn="ctr">
              <a:spcBef>
                <a:spcPct val="5000"/>
              </a:spcBef>
              <a:spcAft>
                <a:spcPct val="5000"/>
              </a:spcAft>
              <a:defRPr/>
            </a:pPr>
            <a:r>
              <a:rPr lang="en-US" sz="3200" b="1">
                <a:solidFill>
                  <a:srgbClr val="FFFF00"/>
                </a:solidFill>
                <a:latin typeface="Arial" panose="020B0604020202020204" pitchFamily="34" charset="0"/>
                <a:cs typeface="Arial" panose="020B0604020202020204" pitchFamily="34" charset="0"/>
              </a:rPr>
              <a:t>BÌNH DƯƠNG</a:t>
            </a:r>
          </a:p>
        </p:txBody>
      </p:sp>
      <p:sp>
        <p:nvSpPr>
          <p:cNvPr id="11" name="Rectangle 2"/>
          <p:cNvSpPr>
            <a:spLocks noGrp="1" noChangeArrowheads="1"/>
          </p:cNvSpPr>
          <p:nvPr>
            <p:ph type="ctrTitle"/>
          </p:nvPr>
        </p:nvSpPr>
        <p:spPr>
          <a:xfrm>
            <a:off x="63500" y="1752600"/>
            <a:ext cx="9017000" cy="2286000"/>
          </a:xfrm>
        </p:spPr>
        <p:txBody>
          <a:bodyPr anchor="ctr"/>
          <a:lstStyle/>
          <a:p>
            <a:pPr algn="ctr" eaLnBrk="1" hangingPunct="1">
              <a:lnSpc>
                <a:spcPct val="110000"/>
              </a:lnSpc>
            </a:pPr>
            <a:r>
              <a:rPr lang="en-US" altLang="en-US" sz="4400" b="1" smtClean="0">
                <a:solidFill>
                  <a:srgbClr val="FF0000"/>
                </a:solidFill>
                <a:latin typeface="Arial" panose="020B0604020202020204" pitchFamily="34" charset="0"/>
                <a:cs typeface="Arial" panose="020B0604020202020204" pitchFamily="34" charset="0"/>
              </a:rPr>
              <a:t>GIỚI THIỆU </a:t>
            </a:r>
            <a:br>
              <a:rPr lang="en-US" altLang="en-US" sz="4400" b="1" smtClean="0">
                <a:solidFill>
                  <a:srgbClr val="FF0000"/>
                </a:solidFill>
                <a:latin typeface="Arial" panose="020B0604020202020204" pitchFamily="34" charset="0"/>
                <a:cs typeface="Arial" panose="020B0604020202020204" pitchFamily="34" charset="0"/>
              </a:rPr>
            </a:br>
            <a:r>
              <a:rPr lang="en-US" altLang="en-US" sz="4400" b="1" smtClean="0">
                <a:solidFill>
                  <a:srgbClr val="FF0000"/>
                </a:solidFill>
                <a:latin typeface="Arial" panose="020B0604020202020204" pitchFamily="34" charset="0"/>
                <a:cs typeface="Arial" panose="020B0604020202020204" pitchFamily="34" charset="0"/>
              </a:rPr>
              <a:t>LUẬT TRƯNG CẦU Ý DÂN</a:t>
            </a:r>
            <a:br>
              <a:rPr lang="en-US" altLang="en-US" sz="4400" b="1" smtClean="0">
                <a:solidFill>
                  <a:srgbClr val="FF0000"/>
                </a:solidFill>
                <a:latin typeface="Arial" panose="020B0604020202020204" pitchFamily="34" charset="0"/>
                <a:cs typeface="Arial" panose="020B0604020202020204" pitchFamily="34" charset="0"/>
              </a:rPr>
            </a:br>
            <a:r>
              <a:rPr lang="en-US" altLang="en-US" sz="4400" b="1" smtClean="0">
                <a:solidFill>
                  <a:srgbClr val="FF0000"/>
                </a:solidFill>
                <a:latin typeface="Arial" panose="020B0604020202020204" pitchFamily="34" charset="0"/>
                <a:cs typeface="Arial" panose="020B0604020202020204" pitchFamily="34" charset="0"/>
              </a:rPr>
              <a:t>NĂM 2015</a:t>
            </a:r>
            <a:endParaRPr lang="en-US" altLang="en-US" sz="2900" b="1">
              <a:solidFill>
                <a:srgbClr val="0000FF"/>
              </a:solidFill>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601656" y="4267200"/>
            <a:ext cx="1920000" cy="1828800"/>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762000"/>
          </a:xfrm>
        </p:spPr>
        <p:txBody>
          <a:bodyPr anchor="ctr"/>
          <a:lstStyle/>
          <a:p>
            <a:pPr algn="ctr">
              <a:lnSpc>
                <a:spcPct val="105000"/>
              </a:lnSpc>
              <a:spcBef>
                <a:spcPts val="0"/>
              </a:spcBef>
            </a:pPr>
            <a:r>
              <a:rPr lang="en-US" sz="2400" b="1" smtClean="0">
                <a:solidFill>
                  <a:srgbClr val="FF0000"/>
                </a:solidFill>
                <a:latin typeface="Arial" panose="020B0604020202020204" pitchFamily="34" charset="0"/>
                <a:cs typeface="Arial" panose="020B0604020202020204" pitchFamily="34" charset="0"/>
              </a:rPr>
              <a:t>CHƯƠNG I: NHỮNG QUY ĐỊNH CHUNG </a:t>
            </a:r>
            <a:endParaRPr lang="en-US" sz="2400" b="1">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560388" indent="-444500" algn="just" eaLnBrk="1" hangingPunct="1">
              <a:lnSpc>
                <a:spcPct val="107000"/>
              </a:lnSpc>
              <a:spcBef>
                <a:spcPts val="1000"/>
              </a:spcBef>
              <a:spcAft>
                <a:spcPts val="0"/>
              </a:spcAft>
              <a:buClr>
                <a:srgbClr val="FF0000"/>
              </a:buClr>
              <a:buFont typeface="Wingdings" panose="05000000000000000000" pitchFamily="2" charset="2"/>
              <a:buChar char="v"/>
              <a:defRPr/>
            </a:pPr>
            <a:r>
              <a:rPr lang="en-US" sz="2300" b="1" kern="0" smtClean="0">
                <a:solidFill>
                  <a:srgbClr val="FF0066"/>
                </a:solidFill>
                <a:latin typeface="Arial" charset="0"/>
              </a:rPr>
              <a:t>Phạm vi điều </a:t>
            </a:r>
            <a:r>
              <a:rPr lang="en-US" sz="2300" b="1" kern="0">
                <a:solidFill>
                  <a:srgbClr val="FF0066"/>
                </a:solidFill>
                <a:latin typeface="Arial" charset="0"/>
              </a:rPr>
              <a:t>chỉnh (Điều 1</a:t>
            </a:r>
            <a:r>
              <a:rPr lang="en-US" sz="2300" b="1" kern="0" smtClean="0">
                <a:solidFill>
                  <a:srgbClr val="FF0066"/>
                </a:solidFill>
                <a:latin typeface="Arial" charset="0"/>
              </a:rPr>
              <a:t>):</a:t>
            </a:r>
            <a:endParaRPr lang="en-US" sz="2300" b="1" kern="0">
              <a:solidFill>
                <a:srgbClr val="FF0066"/>
              </a:solidFill>
              <a:latin typeface="Arial" charset="0"/>
            </a:endParaRPr>
          </a:p>
          <a:p>
            <a:pPr indent="-457200" algn="just" eaLnBrk="1" hangingPunct="1">
              <a:lnSpc>
                <a:spcPct val="107000"/>
              </a:lnSpc>
              <a:spcBef>
                <a:spcPts val="1000"/>
              </a:spcBef>
              <a:spcAft>
                <a:spcPts val="0"/>
              </a:spcAft>
              <a:buClr>
                <a:srgbClr val="FF0000"/>
              </a:buClr>
              <a:buFont typeface="Wingdings" panose="05000000000000000000" pitchFamily="2" charset="2"/>
              <a:buChar char="§"/>
              <a:defRPr/>
            </a:pPr>
            <a:r>
              <a:rPr lang="en-US" sz="2300" b="1" kern="0" smtClean="0">
                <a:solidFill>
                  <a:srgbClr val="0000FF"/>
                </a:solidFill>
                <a:latin typeface="Arial" charset="0"/>
              </a:rPr>
              <a:t>Luật </a:t>
            </a:r>
            <a:r>
              <a:rPr lang="en-US" sz="2300" b="1" kern="0">
                <a:solidFill>
                  <a:srgbClr val="0000FF"/>
                </a:solidFill>
                <a:latin typeface="Arial" charset="0"/>
              </a:rPr>
              <a:t>này quy định về việc trưng cầu ý </a:t>
            </a:r>
            <a:r>
              <a:rPr lang="en-US" sz="2300" b="1" kern="0" smtClean="0">
                <a:solidFill>
                  <a:srgbClr val="0000FF"/>
                </a:solidFill>
                <a:latin typeface="Arial" charset="0"/>
              </a:rPr>
              <a:t>dân;</a:t>
            </a:r>
          </a:p>
          <a:p>
            <a:pPr indent="-457200" algn="just" eaLnBrk="1" hangingPunct="1">
              <a:lnSpc>
                <a:spcPct val="107000"/>
              </a:lnSpc>
              <a:spcBef>
                <a:spcPts val="1000"/>
              </a:spcBef>
              <a:spcAft>
                <a:spcPts val="0"/>
              </a:spcAft>
              <a:buClr>
                <a:srgbClr val="FF0000"/>
              </a:buClr>
              <a:buFont typeface="Wingdings" panose="05000000000000000000" pitchFamily="2" charset="2"/>
              <a:buChar char="§"/>
              <a:defRPr/>
            </a:pPr>
            <a:r>
              <a:rPr lang="en-US" sz="2300" b="1" kern="0" smtClean="0">
                <a:solidFill>
                  <a:srgbClr val="0000FF"/>
                </a:solidFill>
                <a:latin typeface="Arial" charset="0"/>
              </a:rPr>
              <a:t>Nguyên </a:t>
            </a:r>
            <a:r>
              <a:rPr lang="en-US" sz="2300" b="1" kern="0">
                <a:solidFill>
                  <a:srgbClr val="0000FF"/>
                </a:solidFill>
                <a:latin typeface="Arial" charset="0"/>
              </a:rPr>
              <a:t>tắc trưng cầu ý </a:t>
            </a:r>
            <a:r>
              <a:rPr lang="en-US" sz="2300" b="1" kern="0" smtClean="0">
                <a:solidFill>
                  <a:srgbClr val="0000FF"/>
                </a:solidFill>
                <a:latin typeface="Arial" charset="0"/>
              </a:rPr>
              <a:t>dân;</a:t>
            </a:r>
          </a:p>
          <a:p>
            <a:pPr indent="-457200" algn="just" eaLnBrk="1" hangingPunct="1">
              <a:lnSpc>
                <a:spcPct val="107000"/>
              </a:lnSpc>
              <a:spcBef>
                <a:spcPts val="1000"/>
              </a:spcBef>
              <a:spcAft>
                <a:spcPts val="0"/>
              </a:spcAft>
              <a:buClr>
                <a:srgbClr val="FF0000"/>
              </a:buClr>
              <a:buFont typeface="Wingdings" panose="05000000000000000000" pitchFamily="2" charset="2"/>
              <a:buChar char="§"/>
              <a:defRPr/>
            </a:pPr>
            <a:r>
              <a:rPr lang="en-US" sz="2300" b="1" kern="0" smtClean="0">
                <a:solidFill>
                  <a:srgbClr val="0000FF"/>
                </a:solidFill>
                <a:latin typeface="Arial" charset="0"/>
              </a:rPr>
              <a:t>Nhiệm </a:t>
            </a:r>
            <a:r>
              <a:rPr lang="en-US" sz="2300" b="1" kern="0">
                <a:solidFill>
                  <a:srgbClr val="0000FF"/>
                </a:solidFill>
                <a:latin typeface="Arial" charset="0"/>
              </a:rPr>
              <a:t>vụ, quyền hạn của cơ quan, tổ chức trong trưng cầu ý </a:t>
            </a:r>
            <a:r>
              <a:rPr lang="en-US" sz="2300" b="1" kern="0" smtClean="0">
                <a:solidFill>
                  <a:srgbClr val="0000FF"/>
                </a:solidFill>
                <a:latin typeface="Arial" charset="0"/>
              </a:rPr>
              <a:t>dân;</a:t>
            </a:r>
          </a:p>
          <a:p>
            <a:pPr indent="-457200" algn="just" eaLnBrk="1" hangingPunct="1">
              <a:lnSpc>
                <a:spcPct val="107000"/>
              </a:lnSpc>
              <a:spcBef>
                <a:spcPts val="1000"/>
              </a:spcBef>
              <a:spcAft>
                <a:spcPts val="0"/>
              </a:spcAft>
              <a:buClr>
                <a:srgbClr val="FF0000"/>
              </a:buClr>
              <a:buFont typeface="Wingdings" panose="05000000000000000000" pitchFamily="2" charset="2"/>
              <a:buChar char="§"/>
              <a:defRPr/>
            </a:pPr>
            <a:r>
              <a:rPr lang="en-US" sz="2300" b="1" kern="0" smtClean="0">
                <a:solidFill>
                  <a:srgbClr val="0000FF"/>
                </a:solidFill>
                <a:latin typeface="Arial" charset="0"/>
              </a:rPr>
              <a:t>Trình </a:t>
            </a:r>
            <a:r>
              <a:rPr lang="en-US" sz="2300" b="1" kern="0">
                <a:solidFill>
                  <a:srgbClr val="0000FF"/>
                </a:solidFill>
                <a:latin typeface="Arial" charset="0"/>
              </a:rPr>
              <a:t>tự, thủ tục quyết định việc trưng cầu ý dân và tổ chức trưng cầu ý </a:t>
            </a:r>
            <a:r>
              <a:rPr lang="en-US" sz="2300" b="1" kern="0" smtClean="0">
                <a:solidFill>
                  <a:srgbClr val="0000FF"/>
                </a:solidFill>
                <a:latin typeface="Arial" charset="0"/>
              </a:rPr>
              <a:t>dân;</a:t>
            </a:r>
          </a:p>
          <a:p>
            <a:pPr indent="-457200" algn="just" eaLnBrk="1" hangingPunct="1">
              <a:lnSpc>
                <a:spcPct val="107000"/>
              </a:lnSpc>
              <a:spcBef>
                <a:spcPts val="1000"/>
              </a:spcBef>
              <a:spcAft>
                <a:spcPts val="0"/>
              </a:spcAft>
              <a:buClr>
                <a:srgbClr val="FF0000"/>
              </a:buClr>
              <a:buFont typeface="Wingdings" panose="05000000000000000000" pitchFamily="2" charset="2"/>
              <a:buChar char="§"/>
              <a:defRPr/>
            </a:pPr>
            <a:r>
              <a:rPr lang="en-US" sz="2300" b="1" kern="0" smtClean="0">
                <a:solidFill>
                  <a:srgbClr val="0000FF"/>
                </a:solidFill>
                <a:latin typeface="Arial" charset="0"/>
              </a:rPr>
              <a:t>Kết </a:t>
            </a:r>
            <a:r>
              <a:rPr lang="en-US" sz="2300" b="1" kern="0">
                <a:solidFill>
                  <a:srgbClr val="0000FF"/>
                </a:solidFill>
                <a:latin typeface="Arial" charset="0"/>
              </a:rPr>
              <a:t>quả và hiệu lực của kết quả trưng cầu ý dân.</a:t>
            </a:r>
          </a:p>
          <a:p>
            <a:pPr indent="-457200" algn="just" eaLnBrk="1" hangingPunct="1">
              <a:lnSpc>
                <a:spcPct val="107000"/>
              </a:lnSpc>
              <a:spcBef>
                <a:spcPts val="1000"/>
              </a:spcBef>
              <a:spcAft>
                <a:spcPts val="0"/>
              </a:spcAft>
              <a:buClr>
                <a:srgbClr val="FF0000"/>
              </a:buClr>
              <a:buFont typeface="+mj-lt"/>
              <a:buAutoNum type="arabicPeriod"/>
              <a:defRPr/>
            </a:pPr>
            <a:endParaRPr lang="nb-NO" sz="2300" b="1" kern="0">
              <a:solidFill>
                <a:srgbClr val="0000FF"/>
              </a:solidFill>
              <a:latin typeface="Arial" charset="0"/>
            </a:endParaRPr>
          </a:p>
        </p:txBody>
      </p:sp>
    </p:spTree>
    <p:extLst>
      <p:ext uri="{BB962C8B-B14F-4D97-AF65-F5344CB8AC3E}">
        <p14:creationId xmlns:p14="http://schemas.microsoft.com/office/powerpoint/2010/main" val="10552189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762000"/>
          </a:xfrm>
        </p:spPr>
        <p:txBody>
          <a:bodyPr anchor="ctr"/>
          <a:lstStyle/>
          <a:p>
            <a:pPr algn="ctr">
              <a:lnSpc>
                <a:spcPct val="105000"/>
              </a:lnSpc>
              <a:spcBef>
                <a:spcPts val="0"/>
              </a:spcBef>
            </a:pPr>
            <a:r>
              <a:rPr lang="vi-VN" sz="2800" b="1" smtClean="0">
                <a:solidFill>
                  <a:srgbClr val="FF0000"/>
                </a:solidFill>
                <a:latin typeface="Arial" panose="020B0604020202020204" pitchFamily="34" charset="0"/>
                <a:cs typeface="Arial" panose="020B0604020202020204" pitchFamily="34" charset="0"/>
              </a:rPr>
              <a:t>Điều </a:t>
            </a:r>
            <a:r>
              <a:rPr lang="en-US" sz="2800" b="1" smtClean="0">
                <a:solidFill>
                  <a:srgbClr val="FF0000"/>
                </a:solidFill>
                <a:latin typeface="Arial" panose="020B0604020202020204" pitchFamily="34" charset="0"/>
                <a:cs typeface="Arial" panose="020B0604020202020204" pitchFamily="34" charset="0"/>
              </a:rPr>
              <a:t>3</a:t>
            </a:r>
            <a:r>
              <a:rPr lang="vi-VN" sz="2800" b="1" smtClean="0">
                <a:solidFill>
                  <a:srgbClr val="FF0000"/>
                </a:solidFill>
                <a:latin typeface="Arial" panose="020B0604020202020204" pitchFamily="34" charset="0"/>
                <a:cs typeface="Arial" panose="020B0604020202020204" pitchFamily="34" charset="0"/>
              </a:rPr>
              <a:t>. Giải thích từ ngữ</a:t>
            </a:r>
            <a:endParaRPr lang="en-US" sz="2800" b="1">
              <a:solidFill>
                <a:srgbClr val="FF0000"/>
              </a:solidFill>
              <a:latin typeface="Arial" panose="020B0604020202020204" pitchFamily="34" charset="0"/>
              <a:cs typeface="Arial" panose="020B0604020202020204" pitchFamily="34" charset="0"/>
            </a:endParaRPr>
          </a:p>
        </p:txBody>
      </p:sp>
      <p:sp>
        <p:nvSpPr>
          <p:cNvPr id="5"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5000"/>
              </a:lnSpc>
              <a:spcBef>
                <a:spcPts val="800"/>
              </a:spcBef>
              <a:spcAft>
                <a:spcPts val="0"/>
              </a:spcAft>
              <a:buClr>
                <a:srgbClr val="FF0000"/>
              </a:buClr>
              <a:buFont typeface="+mj-lt"/>
              <a:buAutoNum type="arabicPeriod"/>
              <a:defRPr/>
            </a:pPr>
            <a:r>
              <a:rPr lang="en-US" sz="2300" b="1" kern="0" smtClean="0">
                <a:solidFill>
                  <a:srgbClr val="FF0066"/>
                </a:solidFill>
                <a:latin typeface="Arial" charset="0"/>
              </a:rPr>
              <a:t>Trưng </a:t>
            </a:r>
            <a:r>
              <a:rPr lang="en-US" sz="2300" b="1" kern="0">
                <a:solidFill>
                  <a:srgbClr val="FF0066"/>
                </a:solidFill>
                <a:latin typeface="Arial" charset="0"/>
              </a:rPr>
              <a:t>cầu ý dân</a:t>
            </a:r>
            <a:r>
              <a:rPr lang="en-US" sz="2300" b="1" kern="0">
                <a:solidFill>
                  <a:srgbClr val="0000FF"/>
                </a:solidFill>
                <a:latin typeface="Arial" charset="0"/>
              </a:rPr>
              <a:t> là việc Nhà nước tổ chức để cử tri cả nước trực tiếp biểu quyết bằng hình thức bỏ phiếu quyết định những vấn đề quan trọng của đất nước theo quy định của Luật </a:t>
            </a:r>
            <a:r>
              <a:rPr lang="en-US" sz="2300" b="1" kern="0" smtClean="0">
                <a:solidFill>
                  <a:srgbClr val="0000FF"/>
                </a:solidFill>
                <a:latin typeface="Arial" charset="0"/>
              </a:rPr>
              <a:t>này. </a:t>
            </a:r>
            <a:r>
              <a:rPr lang="en-US" sz="2200" b="1" i="1" kern="0" smtClean="0">
                <a:solidFill>
                  <a:srgbClr val="0000FF"/>
                </a:solidFill>
                <a:latin typeface="Arial" charset="0"/>
              </a:rPr>
              <a:t>(Đề nghị tham khảo thêm các thuật ngữ khác như: </a:t>
            </a:r>
            <a:r>
              <a:rPr lang="en-US" sz="2200" b="1" i="1" kern="0" smtClean="0">
                <a:solidFill>
                  <a:srgbClr val="008000"/>
                </a:solidFill>
                <a:latin typeface="Arial" charset="0"/>
              </a:rPr>
              <a:t>Lấy ý kiến nhân dân</a:t>
            </a:r>
            <a:r>
              <a:rPr lang="en-US" sz="2200" b="1" i="1" kern="0" smtClean="0">
                <a:solidFill>
                  <a:srgbClr val="0000FF"/>
                </a:solidFill>
                <a:latin typeface="Arial" charset="0"/>
              </a:rPr>
              <a:t>, </a:t>
            </a:r>
            <a:r>
              <a:rPr lang="en-US" sz="2200" b="1" i="1" kern="0" smtClean="0">
                <a:solidFill>
                  <a:srgbClr val="CC3300"/>
                </a:solidFill>
                <a:latin typeface="Arial" charset="0"/>
              </a:rPr>
              <a:t>bầu cử</a:t>
            </a:r>
            <a:r>
              <a:rPr lang="en-US" sz="2200" b="1" i="1" kern="0" smtClean="0">
                <a:solidFill>
                  <a:srgbClr val="0000FF"/>
                </a:solidFill>
                <a:latin typeface="Arial" charset="0"/>
              </a:rPr>
              <a:t>, </a:t>
            </a:r>
            <a:r>
              <a:rPr lang="en-US" sz="2200" b="1" i="1" kern="0" smtClean="0">
                <a:solidFill>
                  <a:srgbClr val="FF9900"/>
                </a:solidFill>
                <a:latin typeface="Arial" charset="0"/>
              </a:rPr>
              <a:t>điều tra xã hội học</a:t>
            </a:r>
            <a:r>
              <a:rPr lang="en-US" sz="2200" b="1" i="1" kern="0" smtClean="0">
                <a:solidFill>
                  <a:srgbClr val="0000FF"/>
                </a:solidFill>
                <a:latin typeface="Arial" charset="0"/>
              </a:rPr>
              <a:t> để phân biệt)</a:t>
            </a:r>
          </a:p>
          <a:p>
            <a:pPr indent="-457200" algn="just" eaLnBrk="1" hangingPunct="1">
              <a:lnSpc>
                <a:spcPct val="105000"/>
              </a:lnSpc>
              <a:spcBef>
                <a:spcPts val="800"/>
              </a:spcBef>
              <a:spcAft>
                <a:spcPts val="0"/>
              </a:spcAft>
              <a:buClr>
                <a:srgbClr val="FF0000"/>
              </a:buClr>
              <a:buFont typeface="+mj-lt"/>
              <a:buAutoNum type="arabicPeriod"/>
              <a:defRPr/>
            </a:pPr>
            <a:r>
              <a:rPr lang="en-US" sz="2300" b="1" kern="0" smtClean="0">
                <a:solidFill>
                  <a:srgbClr val="FF0066"/>
                </a:solidFill>
                <a:latin typeface="Arial" charset="0"/>
              </a:rPr>
              <a:t>Đề </a:t>
            </a:r>
            <a:r>
              <a:rPr lang="en-US" sz="2300" b="1" kern="0">
                <a:solidFill>
                  <a:srgbClr val="FF0066"/>
                </a:solidFill>
                <a:latin typeface="Arial" charset="0"/>
              </a:rPr>
              <a:t>nghị trưng cầu ý dân</a:t>
            </a:r>
            <a:r>
              <a:rPr lang="en-US" sz="2300" b="1" kern="0">
                <a:solidFill>
                  <a:srgbClr val="0000FF"/>
                </a:solidFill>
                <a:latin typeface="Arial" charset="0"/>
              </a:rPr>
              <a:t> là việc cơ quan, người có thẩm quyền theo quy định của Luật này đề xuất vấn đề cần trưng cầu ý dân để Quốc hội xem xét, quyết </a:t>
            </a:r>
            <a:r>
              <a:rPr lang="en-US" sz="2300" b="1" kern="0" smtClean="0">
                <a:solidFill>
                  <a:srgbClr val="0000FF"/>
                </a:solidFill>
                <a:latin typeface="Arial" charset="0"/>
              </a:rPr>
              <a:t>định.</a:t>
            </a:r>
          </a:p>
          <a:p>
            <a:pPr indent="-457200" algn="just" eaLnBrk="1" hangingPunct="1">
              <a:lnSpc>
                <a:spcPct val="105000"/>
              </a:lnSpc>
              <a:spcBef>
                <a:spcPts val="800"/>
              </a:spcBef>
              <a:spcAft>
                <a:spcPts val="0"/>
              </a:spcAft>
              <a:buClr>
                <a:srgbClr val="FF0000"/>
              </a:buClr>
              <a:buFont typeface="+mj-lt"/>
              <a:buAutoNum type="arabicPeriod"/>
              <a:defRPr/>
            </a:pPr>
            <a:r>
              <a:rPr lang="en-US" sz="2300" b="1" kern="0" smtClean="0">
                <a:solidFill>
                  <a:srgbClr val="FF0066"/>
                </a:solidFill>
                <a:latin typeface="Arial" charset="0"/>
              </a:rPr>
              <a:t>Phiếu </a:t>
            </a:r>
            <a:r>
              <a:rPr lang="en-US" sz="2300" b="1" kern="0">
                <a:solidFill>
                  <a:srgbClr val="FF0066"/>
                </a:solidFill>
                <a:latin typeface="Arial" charset="0"/>
              </a:rPr>
              <a:t>trưng cầu ý dân</a:t>
            </a:r>
            <a:r>
              <a:rPr lang="en-US" sz="2300" b="1" kern="0">
                <a:solidFill>
                  <a:srgbClr val="0000FF"/>
                </a:solidFill>
                <a:latin typeface="Arial" charset="0"/>
              </a:rPr>
              <a:t> là phiếu theo mẫu do </a:t>
            </a:r>
            <a:r>
              <a:rPr lang="en-US" sz="2300" b="1" kern="0" smtClean="0">
                <a:solidFill>
                  <a:srgbClr val="0000FF"/>
                </a:solidFill>
                <a:latin typeface="Arial" charset="0"/>
              </a:rPr>
              <a:t>UBTVQH quy </a:t>
            </a:r>
            <a:r>
              <a:rPr lang="en-US" sz="2300" b="1" kern="0">
                <a:solidFill>
                  <a:srgbClr val="0000FF"/>
                </a:solidFill>
                <a:latin typeface="Arial" charset="0"/>
              </a:rPr>
              <a:t>định, trong đó ghi rõ nội dung trưng cầu ý dân để sử dụng trong từng cuộc trưng cầu ý </a:t>
            </a:r>
            <a:r>
              <a:rPr lang="en-US" sz="2300" b="1" kern="0" smtClean="0">
                <a:solidFill>
                  <a:srgbClr val="0000FF"/>
                </a:solidFill>
                <a:latin typeface="Arial" charset="0"/>
              </a:rPr>
              <a:t>dân.</a:t>
            </a:r>
          </a:p>
          <a:p>
            <a:pPr indent="-457200" algn="just" eaLnBrk="1" hangingPunct="1">
              <a:lnSpc>
                <a:spcPct val="105000"/>
              </a:lnSpc>
              <a:spcBef>
                <a:spcPts val="800"/>
              </a:spcBef>
              <a:spcAft>
                <a:spcPts val="0"/>
              </a:spcAft>
              <a:buClr>
                <a:srgbClr val="FF0000"/>
              </a:buClr>
              <a:buFont typeface="+mj-lt"/>
              <a:buAutoNum type="arabicPeriod"/>
              <a:defRPr/>
            </a:pPr>
            <a:r>
              <a:rPr lang="en-US" sz="2300" b="1" kern="0" smtClean="0">
                <a:solidFill>
                  <a:srgbClr val="FF0066"/>
                </a:solidFill>
                <a:latin typeface="Arial" charset="0"/>
              </a:rPr>
              <a:t>Cử </a:t>
            </a:r>
            <a:r>
              <a:rPr lang="en-US" sz="2300" b="1" kern="0">
                <a:solidFill>
                  <a:srgbClr val="FF0066"/>
                </a:solidFill>
                <a:latin typeface="Arial" charset="0"/>
              </a:rPr>
              <a:t>tri</a:t>
            </a:r>
            <a:r>
              <a:rPr lang="en-US" sz="2300" b="1" kern="0">
                <a:solidFill>
                  <a:srgbClr val="0000FF"/>
                </a:solidFill>
                <a:latin typeface="Arial" charset="0"/>
              </a:rPr>
              <a:t> là người có quyền bỏ phiếu trưng cầu ý dân theo quy định của Luật này</a:t>
            </a:r>
            <a:r>
              <a:rPr lang="en-US" sz="2300" b="1" kern="0" smtClean="0">
                <a:solidFill>
                  <a:srgbClr val="0000FF"/>
                </a:solidFill>
                <a:latin typeface="Arial" charset="0"/>
              </a:rPr>
              <a:t>.</a:t>
            </a:r>
            <a:endParaRPr lang="en-US" sz="2300" b="1" kern="0">
              <a:solidFill>
                <a:srgbClr val="0000FF"/>
              </a:solidFill>
              <a:latin typeface="Arial" charset="0"/>
            </a:endParaRPr>
          </a:p>
        </p:txBody>
      </p:sp>
    </p:spTree>
    <p:extLst>
      <p:ext uri="{BB962C8B-B14F-4D97-AF65-F5344CB8AC3E}">
        <p14:creationId xmlns:p14="http://schemas.microsoft.com/office/powerpoint/2010/main" val="19342203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750" y="76200"/>
            <a:ext cx="8832850" cy="1066800"/>
          </a:xfrm>
        </p:spPr>
        <p:txBody>
          <a:bodyPr anchor="ctr"/>
          <a:lstStyle/>
          <a:p>
            <a:pPr algn="ctr">
              <a:lnSpc>
                <a:spcPct val="105000"/>
              </a:lnSpc>
              <a:spcBef>
                <a:spcPts val="0"/>
              </a:spcBef>
            </a:pPr>
            <a:r>
              <a:rPr lang="en-US" sz="2500" b="1" smtClean="0">
                <a:solidFill>
                  <a:srgbClr val="FF0000"/>
                </a:solidFill>
                <a:latin typeface="Arial" panose="020B0604020202020204" pitchFamily="34" charset="0"/>
                <a:cs typeface="Arial" panose="020B0604020202020204" pitchFamily="34" charset="0"/>
              </a:rPr>
              <a:t>Phân biệt “</a:t>
            </a:r>
            <a:r>
              <a:rPr lang="en-US" sz="2500" b="1">
                <a:solidFill>
                  <a:srgbClr val="FF0000"/>
                </a:solidFill>
                <a:latin typeface="Arial" panose="020B0604020202020204" pitchFamily="34" charset="0"/>
                <a:cs typeface="Arial" panose="020B0604020202020204" pitchFamily="34" charset="0"/>
              </a:rPr>
              <a:t>trưng cầu ý dân” với “lấy ý kiến nhân dân”</a:t>
            </a:r>
            <a:br>
              <a:rPr lang="en-US" sz="2500" b="1">
                <a:solidFill>
                  <a:srgbClr val="FF0000"/>
                </a:solidFill>
                <a:latin typeface="Arial" panose="020B0604020202020204" pitchFamily="34" charset="0"/>
                <a:cs typeface="Arial" panose="020B0604020202020204" pitchFamily="34" charset="0"/>
              </a:rPr>
            </a:br>
            <a:r>
              <a:rPr lang="en-US" sz="1800" b="1">
                <a:solidFill>
                  <a:srgbClr val="0000FF"/>
                </a:solidFill>
                <a:latin typeface="Arial" panose="020B0604020202020204" pitchFamily="34" charset="0"/>
                <a:cs typeface="Arial" panose="020B0604020202020204" pitchFamily="34" charset="0"/>
              </a:rPr>
              <a:t>(Việc ban hành Luật </a:t>
            </a:r>
            <a:r>
              <a:rPr lang="en-US" sz="1800" b="1" smtClean="0">
                <a:solidFill>
                  <a:srgbClr val="0000FF"/>
                </a:solidFill>
                <a:latin typeface="Arial" panose="020B0604020202020204" pitchFamily="34" charset="0"/>
                <a:cs typeface="Arial" panose="020B0604020202020204" pitchFamily="34" charset="0"/>
              </a:rPr>
              <a:t>không </a:t>
            </a:r>
            <a:r>
              <a:rPr lang="en-US" sz="1800" b="1">
                <a:solidFill>
                  <a:srgbClr val="0000FF"/>
                </a:solidFill>
                <a:latin typeface="Arial" panose="020B0604020202020204" pitchFamily="34" charset="0"/>
                <a:cs typeface="Arial" panose="020B0604020202020204" pitchFamily="34" charset="0"/>
              </a:rPr>
              <a:t>hạn chế việc Nhà </a:t>
            </a:r>
            <a:r>
              <a:rPr lang="en-US" sz="1800" b="1" smtClean="0">
                <a:solidFill>
                  <a:srgbClr val="0000FF"/>
                </a:solidFill>
                <a:latin typeface="Arial" panose="020B0604020202020204" pitchFamily="34" charset="0"/>
                <a:cs typeface="Arial" panose="020B0604020202020204" pitchFamily="34" charset="0"/>
              </a:rPr>
              <a:t>nước tổ </a:t>
            </a:r>
            <a:r>
              <a:rPr lang="en-US" sz="1800" b="1">
                <a:solidFill>
                  <a:srgbClr val="0000FF"/>
                </a:solidFill>
                <a:latin typeface="Arial" panose="020B0604020202020204" pitchFamily="34" charset="0"/>
                <a:cs typeface="Arial" panose="020B0604020202020204" pitchFamily="34" charset="0"/>
              </a:rPr>
              <a:t>chức lấy ý kiến nhân dân đối với những vấn đề đã được quy định trong Hiến pháp và pháp </a:t>
            </a:r>
            <a:r>
              <a:rPr lang="en-US" sz="1800" b="1" smtClean="0">
                <a:solidFill>
                  <a:srgbClr val="0000FF"/>
                </a:solidFill>
                <a:latin typeface="Arial" panose="020B0604020202020204" pitchFamily="34" charset="0"/>
                <a:cs typeface="Arial" panose="020B0604020202020204" pitchFamily="34" charset="0"/>
              </a:rPr>
              <a:t>luật)</a:t>
            </a:r>
            <a:endParaRPr lang="en-US" sz="1800" b="1">
              <a:solidFill>
                <a:srgbClr val="0000FF"/>
              </a:solidFill>
              <a:latin typeface="Arial" panose="020B0604020202020204" pitchFamily="34" charset="0"/>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001184729"/>
              </p:ext>
            </p:extLst>
          </p:nvPr>
        </p:nvGraphicFramePr>
        <p:xfrm>
          <a:off x="141286" y="1219201"/>
          <a:ext cx="8861427" cy="5607737"/>
        </p:xfrm>
        <a:graphic>
          <a:graphicData uri="http://schemas.openxmlformats.org/drawingml/2006/table">
            <a:tbl>
              <a:tblPr firstRow="1" firstCol="1" bandRow="1">
                <a:tableStyleId>{5C22544A-7EE6-4342-B048-85BDC9FD1C3A}</a:tableStyleId>
              </a:tblPr>
              <a:tblGrid>
                <a:gridCol w="1154114"/>
                <a:gridCol w="3962400"/>
                <a:gridCol w="3744913"/>
              </a:tblGrid>
              <a:tr h="304799">
                <a:tc>
                  <a:txBody>
                    <a:bodyPr/>
                    <a:lstStyle/>
                    <a:p>
                      <a:pPr algn="ctr"/>
                      <a:endParaRPr lang="en-US" sz="1700" b="1">
                        <a:solidFill>
                          <a:srgbClr val="FF0000"/>
                        </a:solidFill>
                        <a:latin typeface="Arial" panose="020B0604020202020204" pitchFamily="34" charset="0"/>
                        <a:cs typeface="Arial" panose="020B0604020202020204" pitchFamily="34" charset="0"/>
                      </a:endParaRPr>
                    </a:p>
                  </a:txBody>
                  <a:tcPr anchor="ctr">
                    <a:lnL w="19050" cap="flat" cmpd="sng" algn="ctr">
                      <a:solidFill>
                        <a:schemeClr val="tx1"/>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solidFill>
                      <a:srgbClr val="FFC000"/>
                    </a:solidFill>
                  </a:tcPr>
                </a:tc>
                <a:tc>
                  <a:txBody>
                    <a:bodyPr/>
                    <a:lstStyle/>
                    <a:p>
                      <a:pPr algn="ctr"/>
                      <a:r>
                        <a:rPr lang="en-US" sz="2200" b="1" smtClean="0">
                          <a:solidFill>
                            <a:srgbClr val="FFFF00"/>
                          </a:solidFill>
                          <a:latin typeface="Arial" panose="020B0604020202020204" pitchFamily="34" charset="0"/>
                          <a:cs typeface="Arial" panose="020B0604020202020204" pitchFamily="34" charset="0"/>
                        </a:rPr>
                        <a:t>Trưng</a:t>
                      </a:r>
                      <a:r>
                        <a:rPr lang="en-US" sz="2200" b="1" baseline="0" smtClean="0">
                          <a:solidFill>
                            <a:srgbClr val="FFFF00"/>
                          </a:solidFill>
                          <a:latin typeface="Arial" panose="020B0604020202020204" pitchFamily="34" charset="0"/>
                          <a:cs typeface="Arial" panose="020B0604020202020204" pitchFamily="34" charset="0"/>
                        </a:rPr>
                        <a:t> cầu ý dân</a:t>
                      </a:r>
                      <a:endParaRPr lang="en-US" sz="2200" b="1">
                        <a:solidFill>
                          <a:srgbClr val="FFFF00"/>
                        </a:solidFill>
                        <a:latin typeface="Arial" panose="020B0604020202020204" pitchFamily="34" charset="0"/>
                        <a:cs typeface="Arial" panose="020B0604020202020204" pitchFamily="34" charset="0"/>
                      </a:endParaRPr>
                    </a:p>
                  </a:txBody>
                  <a:tcPr anchor="ctr">
                    <a:lnL w="28575" cap="flat" cmpd="sng" algn="ctr">
                      <a:solidFill>
                        <a:schemeClr val="bg1">
                          <a:lumMod val="95000"/>
                        </a:schemeClr>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solidFill>
                      <a:srgbClr val="0000FF"/>
                    </a:solidFill>
                  </a:tcPr>
                </a:tc>
                <a:tc>
                  <a:txBody>
                    <a:bodyPr/>
                    <a:lstStyle/>
                    <a:p>
                      <a:pPr algn="ctr"/>
                      <a:r>
                        <a:rPr lang="en-US" sz="2200" b="1" smtClean="0">
                          <a:solidFill>
                            <a:schemeClr val="bg1"/>
                          </a:solidFill>
                          <a:latin typeface="Arial" panose="020B0604020202020204" pitchFamily="34" charset="0"/>
                          <a:cs typeface="Arial" panose="020B0604020202020204" pitchFamily="34" charset="0"/>
                        </a:rPr>
                        <a:t>Lấy</a:t>
                      </a:r>
                      <a:r>
                        <a:rPr lang="en-US" sz="2200" b="1" baseline="0" smtClean="0">
                          <a:solidFill>
                            <a:schemeClr val="bg1"/>
                          </a:solidFill>
                          <a:latin typeface="Arial" panose="020B0604020202020204" pitchFamily="34" charset="0"/>
                          <a:cs typeface="Arial" panose="020B0604020202020204" pitchFamily="34" charset="0"/>
                        </a:rPr>
                        <a:t> ý kiến nhân dân</a:t>
                      </a:r>
                      <a:endParaRPr lang="en-US" sz="2200" b="1">
                        <a:solidFill>
                          <a:schemeClr val="bg1"/>
                        </a:solidFill>
                        <a:latin typeface="Arial" panose="020B0604020202020204" pitchFamily="34" charset="0"/>
                        <a:cs typeface="Arial" panose="020B0604020202020204" pitchFamily="34" charset="0"/>
                      </a:endParaRPr>
                    </a:p>
                  </a:txBody>
                  <a:tcPr anchor="ctr">
                    <a:lnL w="28575" cap="flat" cmpd="sng" algn="ctr">
                      <a:solidFill>
                        <a:schemeClr val="bg1">
                          <a:lumMod val="9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solidFill>
                      <a:srgbClr val="6600CC"/>
                    </a:solidFill>
                  </a:tcPr>
                </a:tc>
              </a:tr>
              <a:tr h="1478279">
                <a:tc>
                  <a:txBody>
                    <a:bodyPr/>
                    <a:lstStyle/>
                    <a:p>
                      <a:pPr algn="ctr"/>
                      <a:r>
                        <a:rPr lang="en-US" sz="1800" b="1" smtClean="0">
                          <a:solidFill>
                            <a:srgbClr val="FF0000"/>
                          </a:solidFill>
                          <a:latin typeface="Arial" panose="020B0604020202020204" pitchFamily="34" charset="0"/>
                          <a:cs typeface="Arial" panose="020B0604020202020204" pitchFamily="34" charset="0"/>
                        </a:rPr>
                        <a:t>Nội</a:t>
                      </a:r>
                      <a:r>
                        <a:rPr lang="en-US" sz="1800" b="1" baseline="0" smtClean="0">
                          <a:solidFill>
                            <a:srgbClr val="FF0000"/>
                          </a:solidFill>
                          <a:latin typeface="Arial" panose="020B0604020202020204" pitchFamily="34" charset="0"/>
                          <a:cs typeface="Arial" panose="020B0604020202020204" pitchFamily="34" charset="0"/>
                        </a:rPr>
                        <a:t> dung</a:t>
                      </a:r>
                      <a:endParaRPr lang="en-US" sz="1800" b="1">
                        <a:solidFill>
                          <a:srgbClr val="FF0000"/>
                        </a:solidFill>
                        <a:latin typeface="Arial" panose="020B0604020202020204" pitchFamily="34" charset="0"/>
                        <a:cs typeface="Arial" panose="020B0604020202020204" pitchFamily="34" charset="0"/>
                      </a:endParaRPr>
                    </a:p>
                  </a:txBody>
                  <a:tcPr anchor="ctr">
                    <a:lnL w="19050" cap="flat" cmpd="sng" algn="ctr">
                      <a:solidFill>
                        <a:schemeClr val="tx1"/>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solidFill>
                      <a:srgbClr val="FFC000"/>
                    </a:solidFill>
                  </a:tcPr>
                </a:tc>
                <a:tc>
                  <a:txBody>
                    <a:bodyPr/>
                    <a:lstStyle/>
                    <a:p>
                      <a:pPr algn="just"/>
                      <a:r>
                        <a:rPr lang="en-US" sz="1800" b="1" kern="1200" smtClean="0">
                          <a:solidFill>
                            <a:srgbClr val="FFFF00"/>
                          </a:solidFill>
                          <a:latin typeface="Arial" panose="020B0604020202020204" pitchFamily="34" charset="0"/>
                          <a:ea typeface="+mn-ea"/>
                          <a:cs typeface="Arial" panose="020B0604020202020204" pitchFamily="34" charset="0"/>
                        </a:rPr>
                        <a:t>Là những vấn đề quan trọng của đất nước, có phạm vi ảnh hưởng toàn quốc và phải do Quốc hội quyết định</a:t>
                      </a:r>
                      <a:endParaRPr lang="en-US" sz="1800" b="1" kern="1200">
                        <a:solidFill>
                          <a:srgbClr val="FFFF00"/>
                        </a:solidFill>
                        <a:latin typeface="Arial" panose="020B0604020202020204" pitchFamily="34" charset="0"/>
                        <a:ea typeface="+mn-ea"/>
                        <a:cs typeface="Arial" panose="020B0604020202020204" pitchFamily="34" charset="0"/>
                      </a:endParaRPr>
                    </a:p>
                  </a:txBody>
                  <a:tcPr>
                    <a:lnL w="28575" cap="flat" cmpd="sng" algn="ctr">
                      <a:solidFill>
                        <a:schemeClr val="bg1">
                          <a:lumMod val="95000"/>
                        </a:schemeClr>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solidFill>
                      <a:srgbClr val="0000FF"/>
                    </a:solidFill>
                  </a:tcPr>
                </a:tc>
                <a:tc>
                  <a:txBody>
                    <a:bodyPr/>
                    <a:lstStyle/>
                    <a:p>
                      <a:pPr algn="just"/>
                      <a:r>
                        <a:rPr lang="en-US" sz="1800" b="1" kern="1200" smtClean="0">
                          <a:solidFill>
                            <a:schemeClr val="bg1"/>
                          </a:solidFill>
                          <a:latin typeface="Arial" panose="020B0604020202020204" pitchFamily="34" charset="0"/>
                          <a:ea typeface="+mn-ea"/>
                          <a:cs typeface="Arial" panose="020B0604020202020204" pitchFamily="34" charset="0"/>
                        </a:rPr>
                        <a:t>Các vấn đề ở mức độ, phạm vi khác nhau, thuộc nhiều lĩnh vực do nhiều cơ quan quyết định, có thể là vấn đề ở tầm quốc gia nhưng cũng có thể là các vấn đề liên quan đến địa phương</a:t>
                      </a:r>
                      <a:endParaRPr lang="en-US" sz="1800" b="1" kern="1200">
                        <a:solidFill>
                          <a:schemeClr val="bg1"/>
                        </a:solidFill>
                        <a:latin typeface="Arial" panose="020B0604020202020204" pitchFamily="34" charset="0"/>
                        <a:ea typeface="+mn-ea"/>
                        <a:cs typeface="Arial" panose="020B0604020202020204" pitchFamily="34" charset="0"/>
                      </a:endParaRPr>
                    </a:p>
                  </a:txBody>
                  <a:tcPr>
                    <a:lnL w="28575" cap="flat" cmpd="sng" algn="ctr">
                      <a:solidFill>
                        <a:schemeClr val="bg1">
                          <a:lumMod val="9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solidFill>
                      <a:srgbClr val="6600CC"/>
                    </a:solidFill>
                  </a:tcPr>
                </a:tc>
              </a:tr>
              <a:tr h="1271290">
                <a:tc>
                  <a:txBody>
                    <a:bodyPr/>
                    <a:lstStyle/>
                    <a:p>
                      <a:pPr algn="ctr"/>
                      <a:r>
                        <a:rPr lang="en-US" sz="1800" b="1" smtClean="0">
                          <a:solidFill>
                            <a:srgbClr val="FF0000"/>
                          </a:solidFill>
                          <a:latin typeface="Arial" panose="020B0604020202020204" pitchFamily="34" charset="0"/>
                          <a:cs typeface="Arial" panose="020B0604020202020204" pitchFamily="34" charset="0"/>
                        </a:rPr>
                        <a:t>Hình</a:t>
                      </a:r>
                      <a:r>
                        <a:rPr lang="en-US" sz="1800" b="1" baseline="0" smtClean="0">
                          <a:solidFill>
                            <a:srgbClr val="FF0000"/>
                          </a:solidFill>
                          <a:latin typeface="Arial" panose="020B0604020202020204" pitchFamily="34" charset="0"/>
                          <a:cs typeface="Arial" panose="020B0604020202020204" pitchFamily="34" charset="0"/>
                        </a:rPr>
                        <a:t> thức</a:t>
                      </a:r>
                      <a:endParaRPr lang="en-US" sz="1800" b="1">
                        <a:solidFill>
                          <a:srgbClr val="FF0000"/>
                        </a:solidFill>
                        <a:latin typeface="Arial" panose="020B0604020202020204" pitchFamily="34" charset="0"/>
                        <a:cs typeface="Arial" panose="020B0604020202020204" pitchFamily="34" charset="0"/>
                      </a:endParaRPr>
                    </a:p>
                  </a:txBody>
                  <a:tcPr anchor="ctr">
                    <a:lnL w="19050" cap="flat" cmpd="sng" algn="ctr">
                      <a:solidFill>
                        <a:schemeClr val="tx1"/>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solidFill>
                      <a:srgbClr val="FFC000"/>
                    </a:solidFill>
                  </a:tcPr>
                </a:tc>
                <a:tc>
                  <a:txBody>
                    <a:bodyPr/>
                    <a:lstStyle/>
                    <a:p>
                      <a:pPr algn="just"/>
                      <a:r>
                        <a:rPr lang="en-US" sz="1800" b="1" kern="1200" smtClean="0">
                          <a:solidFill>
                            <a:srgbClr val="FFFF00"/>
                          </a:solidFill>
                          <a:latin typeface="Arial" panose="020B0604020202020204" pitchFamily="34" charset="0"/>
                          <a:ea typeface="+mn-ea"/>
                          <a:cs typeface="Arial" panose="020B0604020202020204" pitchFamily="34" charset="0"/>
                        </a:rPr>
                        <a:t>Người dân thể hiện ý chí của mình thông qua việc bỏ phiếu kín</a:t>
                      </a:r>
                      <a:endParaRPr lang="en-US" sz="1800" b="1" kern="1200">
                        <a:solidFill>
                          <a:srgbClr val="FFFF00"/>
                        </a:solidFill>
                        <a:latin typeface="Arial" panose="020B0604020202020204" pitchFamily="34" charset="0"/>
                        <a:ea typeface="+mn-ea"/>
                        <a:cs typeface="Arial" panose="020B0604020202020204" pitchFamily="34" charset="0"/>
                      </a:endParaRPr>
                    </a:p>
                  </a:txBody>
                  <a:tcPr>
                    <a:lnL w="28575" cap="flat" cmpd="sng" algn="ctr">
                      <a:solidFill>
                        <a:schemeClr val="bg1">
                          <a:lumMod val="95000"/>
                        </a:schemeClr>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solidFill>
                      <a:srgbClr val="0000FF"/>
                    </a:solidFill>
                  </a:tcPr>
                </a:tc>
                <a:tc>
                  <a:txBody>
                    <a:bodyPr/>
                    <a:lstStyle/>
                    <a:p>
                      <a:pPr algn="just"/>
                      <a:r>
                        <a:rPr lang="en-US" sz="1800" b="1" kern="1200" smtClean="0">
                          <a:solidFill>
                            <a:schemeClr val="bg1"/>
                          </a:solidFill>
                          <a:latin typeface="Arial" panose="020B0604020202020204" pitchFamily="34" charset="0"/>
                          <a:ea typeface="+mn-ea"/>
                          <a:cs typeface="Arial" panose="020B0604020202020204" pitchFamily="34" charset="0"/>
                        </a:rPr>
                        <a:t>Thường linh hoạt hơn (có thể là bỏ phiếu, lấy ý kiến bằng</a:t>
                      </a:r>
                      <a:r>
                        <a:rPr lang="en-US" sz="1800" b="1" kern="1200" baseline="0" smtClean="0">
                          <a:solidFill>
                            <a:schemeClr val="bg1"/>
                          </a:solidFill>
                          <a:latin typeface="Arial" panose="020B0604020202020204" pitchFamily="34" charset="0"/>
                          <a:ea typeface="+mn-ea"/>
                          <a:cs typeface="Arial" panose="020B0604020202020204" pitchFamily="34" charset="0"/>
                        </a:rPr>
                        <a:t> </a:t>
                      </a:r>
                      <a:r>
                        <a:rPr lang="en-US" sz="1800" b="1" kern="1200" smtClean="0">
                          <a:solidFill>
                            <a:schemeClr val="bg1"/>
                          </a:solidFill>
                          <a:latin typeface="Arial" panose="020B0604020202020204" pitchFamily="34" charset="0"/>
                          <a:ea typeface="+mn-ea"/>
                          <a:cs typeface="Arial" panose="020B0604020202020204" pitchFamily="34" charset="0"/>
                        </a:rPr>
                        <a:t>văn bản hoặc phát biểu trực tiếp tại các hội nghị, cuộc họp lấy ý kiến…)</a:t>
                      </a:r>
                      <a:endParaRPr lang="en-US" sz="1800" b="1" kern="1200">
                        <a:solidFill>
                          <a:schemeClr val="bg1"/>
                        </a:solidFill>
                        <a:latin typeface="Arial" panose="020B0604020202020204" pitchFamily="34" charset="0"/>
                        <a:ea typeface="+mn-ea"/>
                        <a:cs typeface="Arial" panose="020B0604020202020204" pitchFamily="34" charset="0"/>
                      </a:endParaRPr>
                    </a:p>
                  </a:txBody>
                  <a:tcPr>
                    <a:lnL w="28575" cap="flat" cmpd="sng" algn="ctr">
                      <a:solidFill>
                        <a:schemeClr val="bg1">
                          <a:lumMod val="9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solidFill>
                      <a:srgbClr val="6600CC"/>
                    </a:solidFill>
                  </a:tcPr>
                </a:tc>
              </a:tr>
              <a:tr h="659823">
                <a:tc>
                  <a:txBody>
                    <a:bodyPr/>
                    <a:lstStyle/>
                    <a:p>
                      <a:pPr algn="ctr"/>
                      <a:r>
                        <a:rPr lang="en-US" sz="1800" b="1" smtClean="0">
                          <a:solidFill>
                            <a:srgbClr val="FF0000"/>
                          </a:solidFill>
                          <a:latin typeface="Arial" panose="020B0604020202020204" pitchFamily="34" charset="0"/>
                          <a:cs typeface="Arial" panose="020B0604020202020204" pitchFamily="34" charset="0"/>
                        </a:rPr>
                        <a:t>Đối</a:t>
                      </a:r>
                      <a:r>
                        <a:rPr lang="en-US" sz="1800" b="1" baseline="0" smtClean="0">
                          <a:solidFill>
                            <a:srgbClr val="FF0000"/>
                          </a:solidFill>
                          <a:latin typeface="Arial" panose="020B0604020202020204" pitchFamily="34" charset="0"/>
                          <a:cs typeface="Arial" panose="020B0604020202020204" pitchFamily="34" charset="0"/>
                        </a:rPr>
                        <a:t> tượng</a:t>
                      </a:r>
                      <a:endParaRPr lang="en-US" sz="1800" b="1">
                        <a:solidFill>
                          <a:srgbClr val="FF0000"/>
                        </a:solidFill>
                        <a:latin typeface="Arial" panose="020B0604020202020204" pitchFamily="34" charset="0"/>
                        <a:cs typeface="Arial" panose="020B0604020202020204" pitchFamily="34" charset="0"/>
                      </a:endParaRPr>
                    </a:p>
                  </a:txBody>
                  <a:tcPr anchor="ctr">
                    <a:lnL w="19050" cap="flat" cmpd="sng" algn="ctr">
                      <a:solidFill>
                        <a:schemeClr val="tx1"/>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solidFill>
                      <a:srgbClr val="FFC000"/>
                    </a:solidFill>
                  </a:tcPr>
                </a:tc>
                <a:tc>
                  <a:txBody>
                    <a:bodyPr/>
                    <a:lstStyle/>
                    <a:p>
                      <a:pPr algn="just"/>
                      <a:r>
                        <a:rPr lang="en-US" sz="1800" b="1" kern="1200" smtClean="0">
                          <a:solidFill>
                            <a:srgbClr val="FFFF00"/>
                          </a:solidFill>
                          <a:latin typeface="Arial" panose="020B0604020202020204" pitchFamily="34" charset="0"/>
                          <a:ea typeface="+mn-ea"/>
                          <a:cs typeface="Arial" panose="020B0604020202020204" pitchFamily="34" charset="0"/>
                        </a:rPr>
                        <a:t>Các cử tri</a:t>
                      </a:r>
                      <a:endParaRPr lang="en-US" sz="1800" b="1" kern="1200">
                        <a:solidFill>
                          <a:srgbClr val="FFFF00"/>
                        </a:solidFill>
                        <a:latin typeface="Arial" panose="020B0604020202020204" pitchFamily="34" charset="0"/>
                        <a:ea typeface="+mn-ea"/>
                        <a:cs typeface="Arial" panose="020B0604020202020204" pitchFamily="34" charset="0"/>
                      </a:endParaRPr>
                    </a:p>
                  </a:txBody>
                  <a:tcPr>
                    <a:lnL w="28575" cap="flat" cmpd="sng" algn="ctr">
                      <a:solidFill>
                        <a:schemeClr val="bg1">
                          <a:lumMod val="95000"/>
                        </a:schemeClr>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solidFill>
                      <a:srgbClr val="0000FF"/>
                    </a:solidFill>
                  </a:tcPr>
                </a:tc>
                <a:tc>
                  <a:txBody>
                    <a:bodyPr/>
                    <a:lstStyle/>
                    <a:p>
                      <a:pPr algn="just"/>
                      <a:r>
                        <a:rPr lang="en-US" sz="1800" b="1" kern="1200" smtClean="0">
                          <a:solidFill>
                            <a:schemeClr val="bg1"/>
                          </a:solidFill>
                          <a:latin typeface="Arial" panose="020B0604020202020204" pitchFamily="34" charset="0"/>
                          <a:ea typeface="+mn-ea"/>
                          <a:cs typeface="Arial" panose="020B0604020202020204" pitchFamily="34" charset="0"/>
                        </a:rPr>
                        <a:t>Có thể là cơ quan, tổ chức, cá nhân, hộ gia đình…</a:t>
                      </a:r>
                      <a:endParaRPr lang="en-US" sz="1800" b="1" kern="1200">
                        <a:solidFill>
                          <a:schemeClr val="bg1"/>
                        </a:solidFill>
                        <a:latin typeface="Arial" panose="020B0604020202020204" pitchFamily="34" charset="0"/>
                        <a:ea typeface="+mn-ea"/>
                        <a:cs typeface="Arial" panose="020B0604020202020204" pitchFamily="34" charset="0"/>
                      </a:endParaRPr>
                    </a:p>
                  </a:txBody>
                  <a:tcPr>
                    <a:lnL w="28575" cap="flat" cmpd="sng" algn="ctr">
                      <a:solidFill>
                        <a:schemeClr val="bg1">
                          <a:lumMod val="9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solidFill>
                      <a:srgbClr val="6600CC"/>
                    </a:solidFill>
                  </a:tcPr>
                </a:tc>
              </a:tr>
              <a:tr h="1320794">
                <a:tc>
                  <a:txBody>
                    <a:bodyPr/>
                    <a:lstStyle/>
                    <a:p>
                      <a:pPr algn="ctr"/>
                      <a:r>
                        <a:rPr lang="en-US" sz="1800" b="1" smtClean="0">
                          <a:solidFill>
                            <a:srgbClr val="FF0000"/>
                          </a:solidFill>
                          <a:latin typeface="Arial" panose="020B0604020202020204" pitchFamily="34" charset="0"/>
                          <a:cs typeface="Arial" panose="020B0604020202020204" pitchFamily="34" charset="0"/>
                        </a:rPr>
                        <a:t>Giá</a:t>
                      </a:r>
                      <a:r>
                        <a:rPr lang="en-US" sz="1800" b="1" baseline="0" smtClean="0">
                          <a:solidFill>
                            <a:srgbClr val="FF0000"/>
                          </a:solidFill>
                          <a:latin typeface="Arial" panose="020B0604020202020204" pitchFamily="34" charset="0"/>
                          <a:cs typeface="Arial" panose="020B0604020202020204" pitchFamily="34" charset="0"/>
                        </a:rPr>
                        <a:t> trị</a:t>
                      </a:r>
                      <a:br>
                        <a:rPr lang="en-US" sz="1800" b="1" baseline="0" smtClean="0">
                          <a:solidFill>
                            <a:srgbClr val="FF0000"/>
                          </a:solidFill>
                          <a:latin typeface="Arial" panose="020B0604020202020204" pitchFamily="34" charset="0"/>
                          <a:cs typeface="Arial" panose="020B0604020202020204" pitchFamily="34" charset="0"/>
                        </a:rPr>
                      </a:br>
                      <a:r>
                        <a:rPr lang="en-US" sz="1800" b="1" baseline="0" smtClean="0">
                          <a:solidFill>
                            <a:srgbClr val="FF0000"/>
                          </a:solidFill>
                          <a:latin typeface="Arial" panose="020B0604020202020204" pitchFamily="34" charset="0"/>
                          <a:cs typeface="Arial" panose="020B0604020202020204" pitchFamily="34" charset="0"/>
                        </a:rPr>
                        <a:t>pháp lý</a:t>
                      </a:r>
                      <a:endParaRPr lang="en-US" sz="1800" b="1">
                        <a:solidFill>
                          <a:srgbClr val="FF0000"/>
                        </a:solidFill>
                        <a:latin typeface="Arial" panose="020B0604020202020204" pitchFamily="34" charset="0"/>
                        <a:cs typeface="Arial" panose="020B0604020202020204" pitchFamily="34" charset="0"/>
                      </a:endParaRPr>
                    </a:p>
                  </a:txBody>
                  <a:tcPr anchor="ctr">
                    <a:lnL w="19050" cap="flat" cmpd="sng" algn="ctr">
                      <a:solidFill>
                        <a:schemeClr val="tx1"/>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c>
                  <a:txBody>
                    <a:bodyPr/>
                    <a:lstStyle/>
                    <a:p>
                      <a:pPr algn="just"/>
                      <a:r>
                        <a:rPr lang="en-US" sz="1800" b="1" kern="1200" smtClean="0">
                          <a:solidFill>
                            <a:srgbClr val="FFFF00"/>
                          </a:solidFill>
                          <a:latin typeface="Arial" panose="020B0604020202020204" pitchFamily="34" charset="0"/>
                          <a:ea typeface="+mn-ea"/>
                          <a:cs typeface="Arial" panose="020B0604020202020204" pitchFamily="34" charset="0"/>
                        </a:rPr>
                        <a:t>Có giá trị quyết định đối với vấn đề được đưa ra trưng cầu, có thể thi hành ngay đối với vấn đề được đưa ra trưng cầu</a:t>
                      </a:r>
                    </a:p>
                  </a:txBody>
                  <a:tcPr>
                    <a:lnL w="28575" cap="flat" cmpd="sng" algn="ctr">
                      <a:solidFill>
                        <a:schemeClr val="bg1">
                          <a:lumMod val="95000"/>
                        </a:schemeClr>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00FF"/>
                    </a:solidFill>
                  </a:tcPr>
                </a:tc>
                <a:tc>
                  <a:txBody>
                    <a:bodyPr/>
                    <a:lstStyle/>
                    <a:p>
                      <a:pPr algn="just"/>
                      <a:r>
                        <a:rPr lang="en-US" sz="1800" b="1" kern="1200" smtClean="0">
                          <a:solidFill>
                            <a:schemeClr val="bg1"/>
                          </a:solidFill>
                          <a:latin typeface="Arial" panose="020B0604020202020204" pitchFamily="34" charset="0"/>
                          <a:ea typeface="+mn-ea"/>
                          <a:cs typeface="Arial" panose="020B0604020202020204" pitchFamily="34" charset="0"/>
                        </a:rPr>
                        <a:t>Là cơ sở để cơ quan, tổ chức tham khảo, tiếp thu, quyết định</a:t>
                      </a:r>
                      <a:endParaRPr lang="en-US" sz="1800" b="1" kern="1200">
                        <a:solidFill>
                          <a:schemeClr val="bg1"/>
                        </a:solidFill>
                        <a:latin typeface="Arial" panose="020B0604020202020204" pitchFamily="34" charset="0"/>
                        <a:ea typeface="+mn-ea"/>
                        <a:cs typeface="Arial" panose="020B0604020202020204" pitchFamily="34" charset="0"/>
                      </a:endParaRPr>
                    </a:p>
                  </a:txBody>
                  <a:tcPr>
                    <a:lnL w="28575" cap="flat" cmpd="sng" algn="ctr">
                      <a:solidFill>
                        <a:schemeClr val="bg1">
                          <a:lumMod val="9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6600CC"/>
                    </a:solidFill>
                  </a:tcPr>
                </a:tc>
              </a:tr>
            </a:tbl>
          </a:graphicData>
        </a:graphic>
      </p:graphicFrame>
    </p:spTree>
    <p:extLst>
      <p:ext uri="{BB962C8B-B14F-4D97-AF65-F5344CB8AC3E}">
        <p14:creationId xmlns:p14="http://schemas.microsoft.com/office/powerpoint/2010/main" val="32847480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762000"/>
          </a:xfrm>
        </p:spPr>
        <p:txBody>
          <a:bodyPr anchor="ctr"/>
          <a:lstStyle/>
          <a:p>
            <a:pPr algn="ctr">
              <a:lnSpc>
                <a:spcPct val="105000"/>
              </a:lnSpc>
              <a:spcBef>
                <a:spcPts val="0"/>
              </a:spcBef>
            </a:pPr>
            <a:r>
              <a:rPr lang="en-US" sz="2500" b="1" smtClean="0">
                <a:solidFill>
                  <a:srgbClr val="FF0000"/>
                </a:solidFill>
                <a:latin typeface="Arial" panose="020B0604020202020204" pitchFamily="34" charset="0"/>
                <a:cs typeface="Arial" panose="020B0604020202020204" pitchFamily="34" charset="0"/>
              </a:rPr>
              <a:t>Điều </a:t>
            </a:r>
            <a:r>
              <a:rPr lang="en-US" sz="2500" b="1">
                <a:solidFill>
                  <a:srgbClr val="FF0000"/>
                </a:solidFill>
                <a:latin typeface="Arial" panose="020B0604020202020204" pitchFamily="34" charset="0"/>
                <a:cs typeface="Arial" panose="020B0604020202020204" pitchFamily="34" charset="0"/>
              </a:rPr>
              <a:t>4. Nguyên tắc trưng cầu ý dân</a:t>
            </a:r>
          </a:p>
        </p:txBody>
      </p:sp>
      <p:sp>
        <p:nvSpPr>
          <p:cNvPr id="5"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20000"/>
              </a:lnSpc>
              <a:spcBef>
                <a:spcPts val="1200"/>
              </a:spcBef>
              <a:spcAft>
                <a:spcPts val="0"/>
              </a:spcAft>
              <a:buClr>
                <a:srgbClr val="FF0000"/>
              </a:buClr>
              <a:buFont typeface="+mj-lt"/>
              <a:buAutoNum type="arabicPeriod"/>
              <a:defRPr/>
            </a:pPr>
            <a:r>
              <a:rPr lang="en-US" sz="2500" b="1" kern="0" smtClean="0">
                <a:solidFill>
                  <a:srgbClr val="0000FF"/>
                </a:solidFill>
                <a:latin typeface="Arial" charset="0"/>
              </a:rPr>
              <a:t>Bảo </a:t>
            </a:r>
            <a:r>
              <a:rPr lang="en-US" sz="2500" b="1" kern="0">
                <a:solidFill>
                  <a:srgbClr val="0000FF"/>
                </a:solidFill>
                <a:latin typeface="Arial" charset="0"/>
              </a:rPr>
              <a:t>đảm để Nhân dân trực tiếp thể hiện ý chí của mình trong việc quyết định những vấn đề quan trọng của đất nước; tăng cường khối đại đoàn kết toàn dân tộc, tăng cường đồng thuận xã </a:t>
            </a:r>
            <a:r>
              <a:rPr lang="en-US" sz="2500" b="1" kern="0" smtClean="0">
                <a:solidFill>
                  <a:srgbClr val="0000FF"/>
                </a:solidFill>
                <a:latin typeface="Arial" charset="0"/>
              </a:rPr>
              <a:t>hội.</a:t>
            </a:r>
          </a:p>
          <a:p>
            <a:pPr indent="-457200" algn="just" eaLnBrk="1" hangingPunct="1">
              <a:lnSpc>
                <a:spcPct val="120000"/>
              </a:lnSpc>
              <a:spcBef>
                <a:spcPts val="1200"/>
              </a:spcBef>
              <a:spcAft>
                <a:spcPts val="0"/>
              </a:spcAft>
              <a:buClr>
                <a:srgbClr val="FF0000"/>
              </a:buClr>
              <a:buFont typeface="+mj-lt"/>
              <a:buAutoNum type="arabicPeriod"/>
              <a:defRPr/>
            </a:pPr>
            <a:r>
              <a:rPr lang="en-US" sz="2500" b="1" kern="0" smtClean="0">
                <a:solidFill>
                  <a:srgbClr val="0000FF"/>
                </a:solidFill>
                <a:latin typeface="Arial" charset="0"/>
              </a:rPr>
              <a:t>Thực </a:t>
            </a:r>
            <a:r>
              <a:rPr lang="en-US" sz="2500" b="1" kern="0">
                <a:solidFill>
                  <a:srgbClr val="0000FF"/>
                </a:solidFill>
                <a:latin typeface="Arial" charset="0"/>
              </a:rPr>
              <a:t>hiện nguyên tắc phổ thông, bình đẳng, trực tiếp và bỏ phiếu kín khi trưng cầu ý </a:t>
            </a:r>
            <a:r>
              <a:rPr lang="en-US" sz="2500" b="1" kern="0" smtClean="0">
                <a:solidFill>
                  <a:srgbClr val="0000FF"/>
                </a:solidFill>
                <a:latin typeface="Arial" charset="0"/>
              </a:rPr>
              <a:t>dân.</a:t>
            </a:r>
          </a:p>
          <a:p>
            <a:pPr indent="-457200" algn="just" eaLnBrk="1" hangingPunct="1">
              <a:lnSpc>
                <a:spcPct val="120000"/>
              </a:lnSpc>
              <a:spcBef>
                <a:spcPts val="1200"/>
              </a:spcBef>
              <a:spcAft>
                <a:spcPts val="0"/>
              </a:spcAft>
              <a:buClr>
                <a:srgbClr val="FF0000"/>
              </a:buClr>
              <a:buFont typeface="+mj-lt"/>
              <a:buAutoNum type="arabicPeriod"/>
              <a:defRPr/>
            </a:pPr>
            <a:r>
              <a:rPr lang="en-US" sz="2500" b="1" kern="0" smtClean="0">
                <a:solidFill>
                  <a:srgbClr val="0000FF"/>
                </a:solidFill>
                <a:latin typeface="Arial" charset="0"/>
              </a:rPr>
              <a:t>Việc </a:t>
            </a:r>
            <a:r>
              <a:rPr lang="en-US" sz="2500" b="1" kern="0">
                <a:solidFill>
                  <a:srgbClr val="0000FF"/>
                </a:solidFill>
                <a:latin typeface="Arial" charset="0"/>
              </a:rPr>
              <a:t>trưng cầu ý dân phải được tiến hành theo trình tự, thủ tục do Luật này quy định</a:t>
            </a:r>
            <a:r>
              <a:rPr lang="en-US" sz="2500" b="1" kern="0" smtClean="0">
                <a:solidFill>
                  <a:srgbClr val="0000FF"/>
                </a:solidFill>
                <a:latin typeface="Arial" charset="0"/>
              </a:rPr>
              <a:t>.</a:t>
            </a:r>
            <a:endParaRPr lang="en-US" sz="2500" b="1" kern="0">
              <a:solidFill>
                <a:srgbClr val="0000FF"/>
              </a:solidFill>
              <a:latin typeface="Arial" charset="0"/>
            </a:endParaRPr>
          </a:p>
        </p:txBody>
      </p:sp>
    </p:spTree>
    <p:extLst>
      <p:ext uri="{BB962C8B-B14F-4D97-AF65-F5344CB8AC3E}">
        <p14:creationId xmlns:p14="http://schemas.microsoft.com/office/powerpoint/2010/main" val="25616422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762000"/>
          </a:xfrm>
        </p:spPr>
        <p:txBody>
          <a:bodyPr anchor="ctr"/>
          <a:lstStyle/>
          <a:p>
            <a:pPr algn="ctr">
              <a:lnSpc>
                <a:spcPct val="105000"/>
              </a:lnSpc>
              <a:spcBef>
                <a:spcPts val="0"/>
              </a:spcBef>
            </a:pPr>
            <a:r>
              <a:rPr lang="en-US" sz="2500" b="1" smtClean="0">
                <a:solidFill>
                  <a:srgbClr val="FF0000"/>
                </a:solidFill>
                <a:latin typeface="Arial" panose="020B0604020202020204" pitchFamily="34" charset="0"/>
                <a:cs typeface="Arial" panose="020B0604020202020204" pitchFamily="34" charset="0"/>
              </a:rPr>
              <a:t>Điều </a:t>
            </a:r>
            <a:r>
              <a:rPr lang="en-US" sz="2500" b="1">
                <a:solidFill>
                  <a:srgbClr val="FF0000"/>
                </a:solidFill>
                <a:latin typeface="Arial" panose="020B0604020202020204" pitchFamily="34" charset="0"/>
                <a:cs typeface="Arial" panose="020B0604020202020204" pitchFamily="34" charset="0"/>
              </a:rPr>
              <a:t>6. Các vấn đề trưng cầu ý dân</a:t>
            </a:r>
          </a:p>
        </p:txBody>
      </p:sp>
      <p:sp>
        <p:nvSpPr>
          <p:cNvPr id="5"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577850" indent="0" algn="just" eaLnBrk="1" hangingPunct="1">
              <a:lnSpc>
                <a:spcPct val="120000"/>
              </a:lnSpc>
              <a:spcBef>
                <a:spcPts val="1200"/>
              </a:spcBef>
              <a:spcAft>
                <a:spcPts val="0"/>
              </a:spcAft>
              <a:buClr>
                <a:srgbClr val="FF0000"/>
              </a:buClr>
              <a:buNone/>
              <a:defRPr/>
            </a:pPr>
            <a:r>
              <a:rPr lang="en-US" sz="2400" b="1" kern="0" smtClean="0">
                <a:solidFill>
                  <a:srgbClr val="0000FF"/>
                </a:solidFill>
                <a:latin typeface="Arial" charset="0"/>
              </a:rPr>
              <a:t>Quốc </a:t>
            </a:r>
            <a:r>
              <a:rPr lang="en-US" sz="2400" b="1" kern="0">
                <a:solidFill>
                  <a:srgbClr val="0000FF"/>
                </a:solidFill>
                <a:latin typeface="Arial" charset="0"/>
              </a:rPr>
              <a:t>hội xem xét, quyết định trưng cầu ý dân về các vấn đề sau </a:t>
            </a:r>
            <a:r>
              <a:rPr lang="en-US" sz="2400" b="1" kern="0" smtClean="0">
                <a:solidFill>
                  <a:srgbClr val="0000FF"/>
                </a:solidFill>
                <a:latin typeface="Arial" charset="0"/>
              </a:rPr>
              <a:t>đây:</a:t>
            </a:r>
          </a:p>
          <a:p>
            <a:pPr indent="-457200" algn="just" eaLnBrk="1" hangingPunct="1">
              <a:lnSpc>
                <a:spcPct val="120000"/>
              </a:lnSpc>
              <a:spcBef>
                <a:spcPts val="1200"/>
              </a:spcBef>
              <a:spcAft>
                <a:spcPts val="0"/>
              </a:spcAft>
              <a:buClr>
                <a:srgbClr val="FF0000"/>
              </a:buClr>
              <a:buFont typeface="+mj-lt"/>
              <a:buAutoNum type="arabicPeriod"/>
              <a:defRPr/>
            </a:pPr>
            <a:r>
              <a:rPr lang="en-US" sz="2400" b="1" kern="0" smtClean="0">
                <a:solidFill>
                  <a:srgbClr val="0000FF"/>
                </a:solidFill>
                <a:latin typeface="Arial" charset="0"/>
              </a:rPr>
              <a:t>Toàn </a:t>
            </a:r>
            <a:r>
              <a:rPr lang="en-US" sz="2400" b="1" kern="0">
                <a:solidFill>
                  <a:srgbClr val="0000FF"/>
                </a:solidFill>
                <a:latin typeface="Arial" charset="0"/>
              </a:rPr>
              <a:t>văn Hiến pháp hoặc một số nội dung quan trọng của Hiến </a:t>
            </a:r>
            <a:r>
              <a:rPr lang="en-US" sz="2400" b="1" kern="0" smtClean="0">
                <a:solidFill>
                  <a:srgbClr val="0000FF"/>
                </a:solidFill>
                <a:latin typeface="Arial" charset="0"/>
              </a:rPr>
              <a:t>pháp;</a:t>
            </a:r>
          </a:p>
          <a:p>
            <a:pPr indent="-457200" algn="just" eaLnBrk="1" hangingPunct="1">
              <a:lnSpc>
                <a:spcPct val="120000"/>
              </a:lnSpc>
              <a:spcBef>
                <a:spcPts val="1200"/>
              </a:spcBef>
              <a:spcAft>
                <a:spcPts val="0"/>
              </a:spcAft>
              <a:buClr>
                <a:srgbClr val="FF0000"/>
              </a:buClr>
              <a:buFont typeface="+mj-lt"/>
              <a:buAutoNum type="arabicPeriod"/>
              <a:defRPr/>
            </a:pPr>
            <a:r>
              <a:rPr lang="en-US" sz="2400" b="1" kern="0" smtClean="0">
                <a:solidFill>
                  <a:srgbClr val="0000FF"/>
                </a:solidFill>
                <a:latin typeface="Arial" charset="0"/>
              </a:rPr>
              <a:t>Vấn </a:t>
            </a:r>
            <a:r>
              <a:rPr lang="en-US" sz="2400" b="1" kern="0">
                <a:solidFill>
                  <a:srgbClr val="0000FF"/>
                </a:solidFill>
                <a:latin typeface="Arial" charset="0"/>
              </a:rPr>
              <a:t>đề đặc biệt quan trọng về chủ quyền, lãnh thổ quốc gia, về quốc phòng, an ninh, đối ngoại có ảnh hưởng trực tiếp đến lợi ích của quốc </a:t>
            </a:r>
            <a:r>
              <a:rPr lang="en-US" sz="2400" b="1" kern="0" smtClean="0">
                <a:solidFill>
                  <a:srgbClr val="0000FF"/>
                </a:solidFill>
                <a:latin typeface="Arial" charset="0"/>
              </a:rPr>
              <a:t>gia;</a:t>
            </a:r>
          </a:p>
          <a:p>
            <a:pPr indent="-457200" algn="just" eaLnBrk="1" hangingPunct="1">
              <a:lnSpc>
                <a:spcPct val="120000"/>
              </a:lnSpc>
              <a:spcBef>
                <a:spcPts val="1200"/>
              </a:spcBef>
              <a:spcAft>
                <a:spcPts val="0"/>
              </a:spcAft>
              <a:buClr>
                <a:srgbClr val="FF0000"/>
              </a:buClr>
              <a:buFont typeface="+mj-lt"/>
              <a:buAutoNum type="arabicPeriod"/>
              <a:defRPr/>
            </a:pPr>
            <a:r>
              <a:rPr lang="en-US" sz="2400" b="1" kern="0" smtClean="0">
                <a:solidFill>
                  <a:srgbClr val="0000FF"/>
                </a:solidFill>
                <a:latin typeface="Arial" charset="0"/>
              </a:rPr>
              <a:t>Vấn </a:t>
            </a:r>
            <a:r>
              <a:rPr lang="en-US" sz="2400" b="1" kern="0">
                <a:solidFill>
                  <a:srgbClr val="0000FF"/>
                </a:solidFill>
                <a:latin typeface="Arial" charset="0"/>
              </a:rPr>
              <a:t>đề đặc biệt quan trọng về </a:t>
            </a:r>
            <a:r>
              <a:rPr lang="en-US" sz="2400" b="1" kern="0" smtClean="0">
                <a:solidFill>
                  <a:srgbClr val="0000FF"/>
                </a:solidFill>
                <a:latin typeface="Arial" charset="0"/>
              </a:rPr>
              <a:t>KT-XH </a:t>
            </a:r>
            <a:r>
              <a:rPr lang="en-US" sz="2400" b="1" kern="0">
                <a:solidFill>
                  <a:srgbClr val="0000FF"/>
                </a:solidFill>
                <a:latin typeface="Arial" charset="0"/>
              </a:rPr>
              <a:t>có ảnh hưởng lớn đến sự phát triển của đất </a:t>
            </a:r>
            <a:r>
              <a:rPr lang="en-US" sz="2400" b="1" kern="0" smtClean="0">
                <a:solidFill>
                  <a:srgbClr val="0000FF"/>
                </a:solidFill>
                <a:latin typeface="Arial" charset="0"/>
              </a:rPr>
              <a:t>nước;</a:t>
            </a:r>
          </a:p>
          <a:p>
            <a:pPr indent="-457200" algn="just" eaLnBrk="1" hangingPunct="1">
              <a:lnSpc>
                <a:spcPct val="120000"/>
              </a:lnSpc>
              <a:spcBef>
                <a:spcPts val="1200"/>
              </a:spcBef>
              <a:spcAft>
                <a:spcPts val="0"/>
              </a:spcAft>
              <a:buClr>
                <a:srgbClr val="FF0000"/>
              </a:buClr>
              <a:buFont typeface="+mj-lt"/>
              <a:buAutoNum type="arabicPeriod"/>
              <a:defRPr/>
            </a:pPr>
            <a:r>
              <a:rPr lang="en-US" sz="2400" b="1" kern="0" smtClean="0">
                <a:solidFill>
                  <a:srgbClr val="0000FF"/>
                </a:solidFill>
                <a:latin typeface="Arial" charset="0"/>
              </a:rPr>
              <a:t>Vấn </a:t>
            </a:r>
            <a:r>
              <a:rPr lang="en-US" sz="2400" b="1" kern="0">
                <a:solidFill>
                  <a:srgbClr val="0000FF"/>
                </a:solidFill>
                <a:latin typeface="Arial" charset="0"/>
              </a:rPr>
              <a:t>đề đặc biệt quan trọng khác của đất nước</a:t>
            </a:r>
            <a:r>
              <a:rPr lang="en-US" sz="2400" b="1" kern="0" smtClean="0">
                <a:solidFill>
                  <a:srgbClr val="0000FF"/>
                </a:solidFill>
                <a:latin typeface="Arial" charset="0"/>
              </a:rPr>
              <a:t>.</a:t>
            </a:r>
            <a:endParaRPr lang="en-US" sz="2400" b="1" kern="0">
              <a:solidFill>
                <a:srgbClr val="0000FF"/>
              </a:solidFill>
              <a:latin typeface="Arial" charset="0"/>
            </a:endParaRPr>
          </a:p>
        </p:txBody>
      </p:sp>
    </p:spTree>
    <p:extLst>
      <p:ext uri="{BB962C8B-B14F-4D97-AF65-F5344CB8AC3E}">
        <p14:creationId xmlns:p14="http://schemas.microsoft.com/office/powerpoint/2010/main" val="12300649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762000"/>
          </a:xfrm>
        </p:spPr>
        <p:txBody>
          <a:bodyPr anchor="ctr"/>
          <a:lstStyle/>
          <a:p>
            <a:pPr algn="ctr">
              <a:lnSpc>
                <a:spcPct val="105000"/>
              </a:lnSpc>
              <a:spcBef>
                <a:spcPts val="0"/>
              </a:spcBef>
            </a:pPr>
            <a:r>
              <a:rPr lang="en-US" sz="2500" b="1" smtClean="0">
                <a:solidFill>
                  <a:srgbClr val="FF0000"/>
                </a:solidFill>
                <a:latin typeface="Arial" panose="020B0604020202020204" pitchFamily="34" charset="0"/>
                <a:cs typeface="Arial" panose="020B0604020202020204" pitchFamily="34" charset="0"/>
              </a:rPr>
              <a:t>Điều </a:t>
            </a:r>
            <a:r>
              <a:rPr lang="en-US" sz="2500" b="1">
                <a:solidFill>
                  <a:srgbClr val="FF0000"/>
                </a:solidFill>
                <a:latin typeface="Arial" panose="020B0604020202020204" pitchFamily="34" charset="0"/>
                <a:cs typeface="Arial" panose="020B0604020202020204" pitchFamily="34" charset="0"/>
              </a:rPr>
              <a:t>5. Người có quyền bỏ phiếu trưng cầu ý dân</a:t>
            </a:r>
          </a:p>
        </p:txBody>
      </p:sp>
      <p:sp>
        <p:nvSpPr>
          <p:cNvPr id="5"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577850" indent="0" algn="just" eaLnBrk="1" hangingPunct="1">
              <a:lnSpc>
                <a:spcPct val="105000"/>
              </a:lnSpc>
              <a:spcBef>
                <a:spcPts val="800"/>
              </a:spcBef>
              <a:spcAft>
                <a:spcPts val="0"/>
              </a:spcAft>
              <a:buClr>
                <a:srgbClr val="FF0000"/>
              </a:buClr>
              <a:buNone/>
              <a:defRPr/>
            </a:pPr>
            <a:r>
              <a:rPr lang="en-US" sz="2300" b="1" kern="0" smtClean="0">
                <a:solidFill>
                  <a:srgbClr val="FF0066"/>
                </a:solidFill>
                <a:latin typeface="Arial" charset="0"/>
              </a:rPr>
              <a:t>Công </a:t>
            </a:r>
            <a:r>
              <a:rPr lang="en-US" sz="2300" b="1" kern="0">
                <a:solidFill>
                  <a:srgbClr val="FF0066"/>
                </a:solidFill>
                <a:latin typeface="Arial" charset="0"/>
              </a:rPr>
              <a:t>dân nước Cộng hòa xã hội chủ nghĩa Việt </a:t>
            </a:r>
            <a:r>
              <a:rPr lang="en-US" sz="2300" b="1" kern="0" smtClean="0">
                <a:solidFill>
                  <a:srgbClr val="FF0066"/>
                </a:solidFill>
                <a:latin typeface="Arial" charset="0"/>
              </a:rPr>
              <a:t>Nam:</a:t>
            </a:r>
          </a:p>
          <a:p>
            <a:pPr marL="579438" indent="-469900" algn="just" eaLnBrk="1" hangingPunct="1">
              <a:lnSpc>
                <a:spcPct val="105000"/>
              </a:lnSpc>
              <a:spcBef>
                <a:spcPts val="800"/>
              </a:spcBef>
              <a:spcAft>
                <a:spcPts val="0"/>
              </a:spcAft>
              <a:buClr>
                <a:srgbClr val="FF0000"/>
              </a:buClr>
              <a:buFont typeface="Wingdings" panose="05000000000000000000" pitchFamily="2" charset="2"/>
              <a:buChar char="Ø"/>
              <a:defRPr/>
            </a:pPr>
            <a:r>
              <a:rPr lang="en-US" sz="2300" b="1" kern="0">
                <a:solidFill>
                  <a:srgbClr val="0000FF"/>
                </a:solidFill>
                <a:latin typeface="Arial" charset="0"/>
              </a:rPr>
              <a:t>Đ</a:t>
            </a:r>
            <a:r>
              <a:rPr lang="en-US" sz="2300" b="1" kern="0" smtClean="0">
                <a:solidFill>
                  <a:srgbClr val="0000FF"/>
                </a:solidFill>
                <a:latin typeface="Arial" charset="0"/>
              </a:rPr>
              <a:t>ủ </a:t>
            </a:r>
            <a:r>
              <a:rPr lang="en-US" sz="2300" b="1" kern="0">
                <a:solidFill>
                  <a:srgbClr val="0000FF"/>
                </a:solidFill>
                <a:latin typeface="Arial" charset="0"/>
              </a:rPr>
              <a:t>mười tám tuổi trở lên tính đến ngày trưng cầu ý dân có quyền bỏ phiếu để biểu quyết khi Nhà nước tổ chức trưng cầu ý </a:t>
            </a:r>
            <a:r>
              <a:rPr lang="en-US" sz="2300" b="1" kern="0" smtClean="0">
                <a:solidFill>
                  <a:srgbClr val="0000FF"/>
                </a:solidFill>
                <a:latin typeface="Arial" charset="0"/>
              </a:rPr>
              <a:t>dân;</a:t>
            </a:r>
          </a:p>
          <a:p>
            <a:pPr marL="579438" indent="-469900" algn="just" eaLnBrk="1" hangingPunct="1">
              <a:lnSpc>
                <a:spcPct val="105000"/>
              </a:lnSpc>
              <a:spcBef>
                <a:spcPts val="800"/>
              </a:spcBef>
              <a:spcAft>
                <a:spcPts val="0"/>
              </a:spcAft>
              <a:buClr>
                <a:srgbClr val="FF0000"/>
              </a:buClr>
              <a:buFont typeface="Wingdings" panose="05000000000000000000" pitchFamily="2" charset="2"/>
              <a:buChar char="Ø"/>
              <a:defRPr/>
            </a:pPr>
            <a:r>
              <a:rPr lang="en-US" sz="2300" b="1" kern="0" smtClean="0">
                <a:solidFill>
                  <a:srgbClr val="0000FF"/>
                </a:solidFill>
                <a:latin typeface="Arial" charset="0"/>
              </a:rPr>
              <a:t>Trừ </a:t>
            </a:r>
            <a:r>
              <a:rPr lang="en-US" sz="2300" b="1" kern="0">
                <a:solidFill>
                  <a:srgbClr val="0000FF"/>
                </a:solidFill>
                <a:latin typeface="Arial" charset="0"/>
              </a:rPr>
              <a:t>trường hợp quy định tại khoản </a:t>
            </a:r>
            <a:r>
              <a:rPr lang="en-US" sz="2300" b="1" kern="0" smtClean="0">
                <a:solidFill>
                  <a:srgbClr val="0000FF"/>
                </a:solidFill>
                <a:latin typeface="Arial" charset="0"/>
              </a:rPr>
              <a:t>1, khoản </a:t>
            </a:r>
            <a:r>
              <a:rPr lang="en-US" sz="2300" b="1" kern="0">
                <a:solidFill>
                  <a:srgbClr val="0000FF"/>
                </a:solidFill>
                <a:latin typeface="Arial" charset="0"/>
              </a:rPr>
              <a:t>2 Điều 25 của Luật </a:t>
            </a:r>
            <a:r>
              <a:rPr lang="en-US" sz="2300" b="1" kern="0" smtClean="0">
                <a:solidFill>
                  <a:srgbClr val="0000FF"/>
                </a:solidFill>
                <a:latin typeface="Arial" charset="0"/>
              </a:rPr>
              <a:t>này (Điều 25. </a:t>
            </a:r>
            <a:r>
              <a:rPr lang="en-US" sz="2300" b="1" kern="0">
                <a:solidFill>
                  <a:srgbClr val="0000FF"/>
                </a:solidFill>
                <a:latin typeface="Arial" charset="0"/>
              </a:rPr>
              <a:t>Các trường hợp không được ghi tên, bị xóa tên, được bổ sung tên vào danh sách cử </a:t>
            </a:r>
            <a:r>
              <a:rPr lang="en-US" sz="2300" b="1" kern="0" smtClean="0">
                <a:solidFill>
                  <a:srgbClr val="0000FF"/>
                </a:solidFill>
                <a:latin typeface="Arial" charset="0"/>
              </a:rPr>
              <a:t>tri gồm:</a:t>
            </a:r>
          </a:p>
          <a:p>
            <a:pPr marL="920750" indent="-347663" algn="just" eaLnBrk="1" hangingPunct="1">
              <a:lnSpc>
                <a:spcPct val="105000"/>
              </a:lnSpc>
              <a:spcBef>
                <a:spcPts val="800"/>
              </a:spcBef>
              <a:spcAft>
                <a:spcPts val="0"/>
              </a:spcAft>
              <a:buClr>
                <a:srgbClr val="FF0000"/>
              </a:buClr>
              <a:buFont typeface="Wingdings" panose="05000000000000000000" pitchFamily="2" charset="2"/>
              <a:buChar char="§"/>
              <a:defRPr/>
            </a:pPr>
            <a:r>
              <a:rPr lang="en-US" sz="2300" b="1" kern="0">
                <a:solidFill>
                  <a:srgbClr val="0000FF"/>
                </a:solidFill>
                <a:latin typeface="Arial" charset="0"/>
              </a:rPr>
              <a:t>Người bị kết án tử hình…;</a:t>
            </a:r>
          </a:p>
          <a:p>
            <a:pPr marL="920750" indent="-347663" algn="just" eaLnBrk="1" hangingPunct="1">
              <a:lnSpc>
                <a:spcPct val="105000"/>
              </a:lnSpc>
              <a:spcBef>
                <a:spcPts val="800"/>
              </a:spcBef>
              <a:spcAft>
                <a:spcPts val="0"/>
              </a:spcAft>
              <a:buClr>
                <a:srgbClr val="FF0000"/>
              </a:buClr>
              <a:buFont typeface="Wingdings" panose="05000000000000000000" pitchFamily="2" charset="2"/>
              <a:buChar char="§"/>
              <a:defRPr/>
            </a:pPr>
            <a:r>
              <a:rPr lang="en-US" sz="2300" b="1" kern="0">
                <a:solidFill>
                  <a:srgbClr val="0000FF"/>
                </a:solidFill>
                <a:latin typeface="Arial" charset="0"/>
              </a:rPr>
              <a:t>Người đang phải chấp hành hình phạt tù mà không được hưởng án treo;</a:t>
            </a:r>
          </a:p>
          <a:p>
            <a:pPr marL="920750" indent="-347663" algn="just" eaLnBrk="1" hangingPunct="1">
              <a:lnSpc>
                <a:spcPct val="105000"/>
              </a:lnSpc>
              <a:spcBef>
                <a:spcPts val="800"/>
              </a:spcBef>
              <a:spcAft>
                <a:spcPts val="0"/>
              </a:spcAft>
              <a:buClr>
                <a:srgbClr val="FF0000"/>
              </a:buClr>
              <a:buFont typeface="Wingdings" panose="05000000000000000000" pitchFamily="2" charset="2"/>
              <a:buChar char="§"/>
              <a:defRPr/>
            </a:pPr>
            <a:r>
              <a:rPr lang="en-US" sz="2300" b="1" kern="0">
                <a:solidFill>
                  <a:srgbClr val="0000FF"/>
                </a:solidFill>
                <a:latin typeface="Arial" charset="0"/>
              </a:rPr>
              <a:t>Người bị Tòa án tuyên bố mất năng lực hành vi dân sự.</a:t>
            </a:r>
          </a:p>
          <a:p>
            <a:pPr marL="920750" indent="-347663" algn="just" eaLnBrk="1" hangingPunct="1">
              <a:lnSpc>
                <a:spcPct val="105000"/>
              </a:lnSpc>
              <a:spcBef>
                <a:spcPts val="800"/>
              </a:spcBef>
              <a:spcAft>
                <a:spcPts val="0"/>
              </a:spcAft>
              <a:buClr>
                <a:srgbClr val="FF0000"/>
              </a:buClr>
              <a:buFont typeface="Wingdings" panose="05000000000000000000" pitchFamily="2" charset="2"/>
              <a:buChar char="§"/>
              <a:defRPr/>
            </a:pPr>
            <a:r>
              <a:rPr lang="en-US" sz="2300" b="1" kern="0">
                <a:solidFill>
                  <a:srgbClr val="0000FF"/>
                </a:solidFill>
                <a:latin typeface="Arial" charset="0"/>
              </a:rPr>
              <a:t>Người đã có tên trong danh sách cử tri nếu đến thời điểm bắt đầu bỏ </a:t>
            </a:r>
            <a:r>
              <a:rPr lang="en-US" sz="2300" b="1" kern="0" smtClean="0">
                <a:solidFill>
                  <a:srgbClr val="0000FF"/>
                </a:solidFill>
                <a:latin typeface="Arial" charset="0"/>
              </a:rPr>
              <a:t>phiếu bị tuyên 03 hình thức ở trên.)</a:t>
            </a:r>
            <a:endParaRPr lang="en-US" sz="2300" b="1" kern="0">
              <a:solidFill>
                <a:srgbClr val="0000FF"/>
              </a:solidFill>
              <a:latin typeface="Arial" charset="0"/>
            </a:endParaRPr>
          </a:p>
        </p:txBody>
      </p:sp>
    </p:spTree>
    <p:extLst>
      <p:ext uri="{BB962C8B-B14F-4D97-AF65-F5344CB8AC3E}">
        <p14:creationId xmlns:p14="http://schemas.microsoft.com/office/powerpoint/2010/main" val="16250650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3000"/>
              </a:lnSpc>
              <a:spcBef>
                <a:spcPts val="800"/>
              </a:spcBef>
              <a:spcAft>
                <a:spcPts val="0"/>
              </a:spcAft>
              <a:buClr>
                <a:srgbClr val="FF0000"/>
              </a:buClr>
              <a:buFont typeface="Wingdings" panose="05000000000000000000" pitchFamily="2" charset="2"/>
              <a:buChar char="Ø"/>
              <a:defRPr/>
            </a:pPr>
            <a:r>
              <a:rPr lang="en-US" sz="2300" b="1" kern="0" smtClean="0">
                <a:solidFill>
                  <a:srgbClr val="0000FF"/>
                </a:solidFill>
                <a:latin typeface="Arial" charset="0"/>
              </a:rPr>
              <a:t>Trưng </a:t>
            </a:r>
            <a:r>
              <a:rPr lang="en-US" sz="2300" b="1" kern="0">
                <a:solidFill>
                  <a:srgbClr val="0000FF"/>
                </a:solidFill>
                <a:latin typeface="Arial" charset="0"/>
              </a:rPr>
              <a:t>cầu ý dân được thực hiện trong phạm vi cả </a:t>
            </a:r>
            <a:r>
              <a:rPr lang="en-US" sz="2300" b="1" kern="0" smtClean="0">
                <a:solidFill>
                  <a:srgbClr val="0000FF"/>
                </a:solidFill>
                <a:latin typeface="Arial" charset="0"/>
              </a:rPr>
              <a:t>nước </a:t>
            </a:r>
            <a:r>
              <a:rPr lang="en-US" sz="2300" b="1" kern="0" smtClean="0">
                <a:solidFill>
                  <a:srgbClr val="FF0066"/>
                </a:solidFill>
                <a:latin typeface="Arial" charset="0"/>
              </a:rPr>
              <a:t>(Điều 7</a:t>
            </a:r>
            <a:r>
              <a:rPr lang="en-US" sz="2300" b="1" kern="0">
                <a:solidFill>
                  <a:srgbClr val="FF0066"/>
                </a:solidFill>
                <a:latin typeface="Arial" charset="0"/>
              </a:rPr>
              <a:t>)</a:t>
            </a:r>
            <a:endParaRPr lang="en-US" sz="2300" b="1" kern="0" smtClean="0">
              <a:solidFill>
                <a:srgbClr val="FF0066"/>
              </a:solidFill>
              <a:latin typeface="Arial" charset="0"/>
            </a:endParaRPr>
          </a:p>
          <a:p>
            <a:pPr indent="-457200" algn="just" eaLnBrk="1" hangingPunct="1">
              <a:lnSpc>
                <a:spcPct val="103000"/>
              </a:lnSpc>
              <a:spcBef>
                <a:spcPts val="800"/>
              </a:spcBef>
              <a:spcAft>
                <a:spcPts val="0"/>
              </a:spcAft>
              <a:buClr>
                <a:srgbClr val="FF0000"/>
              </a:buClr>
              <a:buFont typeface="Wingdings" panose="05000000000000000000" pitchFamily="2" charset="2"/>
              <a:buChar char="Ø"/>
              <a:defRPr/>
            </a:pPr>
            <a:r>
              <a:rPr lang="en-US" sz="2300" b="1" kern="0" smtClean="0">
                <a:solidFill>
                  <a:srgbClr val="0000FF"/>
                </a:solidFill>
                <a:latin typeface="Arial" charset="0"/>
              </a:rPr>
              <a:t>Ngày </a:t>
            </a:r>
            <a:r>
              <a:rPr lang="en-US" sz="2300" b="1" kern="0">
                <a:solidFill>
                  <a:srgbClr val="0000FF"/>
                </a:solidFill>
                <a:latin typeface="Arial" charset="0"/>
              </a:rPr>
              <a:t>bỏ phiếu trưng cầu ý </a:t>
            </a:r>
            <a:r>
              <a:rPr lang="en-US" sz="2300" b="1" kern="0" smtClean="0">
                <a:solidFill>
                  <a:srgbClr val="0000FF"/>
                </a:solidFill>
                <a:latin typeface="Arial" charset="0"/>
              </a:rPr>
              <a:t>dân là </a:t>
            </a:r>
            <a:r>
              <a:rPr lang="en-US" sz="2300" b="1" kern="0">
                <a:solidFill>
                  <a:srgbClr val="0000FF"/>
                </a:solidFill>
                <a:latin typeface="Arial" charset="0"/>
              </a:rPr>
              <a:t>ngày chủ nhật, do </a:t>
            </a:r>
            <a:r>
              <a:rPr lang="en-US" sz="2300" b="1" kern="0" smtClean="0">
                <a:solidFill>
                  <a:srgbClr val="0000FF"/>
                </a:solidFill>
                <a:latin typeface="Arial" charset="0"/>
              </a:rPr>
              <a:t>UBTVQH quyết </a:t>
            </a:r>
            <a:r>
              <a:rPr lang="en-US" sz="2300" b="1" kern="0">
                <a:solidFill>
                  <a:srgbClr val="0000FF"/>
                </a:solidFill>
                <a:latin typeface="Arial" charset="0"/>
              </a:rPr>
              <a:t>định và được công bố chậm nhất là 60 ngày trước ngày bỏ phiếu trưng cầu ý </a:t>
            </a:r>
            <a:r>
              <a:rPr lang="en-US" sz="2300" b="1" kern="0" smtClean="0">
                <a:solidFill>
                  <a:srgbClr val="0000FF"/>
                </a:solidFill>
                <a:latin typeface="Arial" charset="0"/>
              </a:rPr>
              <a:t>dân </a:t>
            </a:r>
            <a:r>
              <a:rPr lang="en-US" sz="2300" b="1" kern="0" smtClean="0">
                <a:solidFill>
                  <a:srgbClr val="FF0066"/>
                </a:solidFill>
                <a:latin typeface="Arial" charset="0"/>
              </a:rPr>
              <a:t>(Điều 8</a:t>
            </a:r>
            <a:r>
              <a:rPr lang="en-US" sz="2300" b="1" kern="0">
                <a:solidFill>
                  <a:srgbClr val="FF0066"/>
                </a:solidFill>
                <a:latin typeface="Arial" charset="0"/>
              </a:rPr>
              <a:t>)</a:t>
            </a:r>
            <a:endParaRPr lang="en-US" sz="2300" b="1" kern="0" smtClean="0">
              <a:solidFill>
                <a:srgbClr val="FF0066"/>
              </a:solidFill>
              <a:latin typeface="Arial" charset="0"/>
            </a:endParaRPr>
          </a:p>
          <a:p>
            <a:pPr indent="-457200" algn="just" eaLnBrk="1" hangingPunct="1">
              <a:lnSpc>
                <a:spcPct val="103000"/>
              </a:lnSpc>
              <a:spcBef>
                <a:spcPts val="800"/>
              </a:spcBef>
              <a:spcAft>
                <a:spcPts val="0"/>
              </a:spcAft>
              <a:buClr>
                <a:srgbClr val="FF0000"/>
              </a:buClr>
              <a:buFont typeface="Wingdings" panose="05000000000000000000" pitchFamily="2" charset="2"/>
              <a:buChar char="Ø"/>
              <a:defRPr/>
            </a:pPr>
            <a:r>
              <a:rPr lang="en-US" sz="2300" b="1" kern="0" smtClean="0">
                <a:solidFill>
                  <a:srgbClr val="0000FF"/>
                </a:solidFill>
                <a:latin typeface="Arial" charset="0"/>
              </a:rPr>
              <a:t>Các </a:t>
            </a:r>
            <a:r>
              <a:rPr lang="en-US" sz="2300" b="1" kern="0">
                <a:solidFill>
                  <a:srgbClr val="0000FF"/>
                </a:solidFill>
                <a:latin typeface="Arial" charset="0"/>
              </a:rPr>
              <a:t>trường hợp không tổ chức trưng cầu ý </a:t>
            </a:r>
            <a:r>
              <a:rPr lang="en-US" sz="2300" b="1" kern="0" smtClean="0">
                <a:solidFill>
                  <a:srgbClr val="0000FF"/>
                </a:solidFill>
                <a:latin typeface="Arial" charset="0"/>
              </a:rPr>
              <a:t>dân </a:t>
            </a:r>
            <a:r>
              <a:rPr lang="en-US" sz="2300" b="1" kern="0" smtClean="0">
                <a:solidFill>
                  <a:srgbClr val="FF0066"/>
                </a:solidFill>
                <a:latin typeface="Arial" charset="0"/>
              </a:rPr>
              <a:t>(</a:t>
            </a:r>
            <a:r>
              <a:rPr lang="en-US" sz="2300" b="1" kern="0">
                <a:solidFill>
                  <a:srgbClr val="FF0066"/>
                </a:solidFill>
                <a:latin typeface="Arial" charset="0"/>
              </a:rPr>
              <a:t>Điều </a:t>
            </a:r>
            <a:r>
              <a:rPr lang="en-US" sz="2300" b="1" kern="0" smtClean="0">
                <a:solidFill>
                  <a:srgbClr val="FF0066"/>
                </a:solidFill>
                <a:latin typeface="Arial" charset="0"/>
              </a:rPr>
              <a:t>9)</a:t>
            </a:r>
            <a:r>
              <a:rPr lang="en-US" sz="2300" b="1" kern="0" smtClean="0">
                <a:solidFill>
                  <a:srgbClr val="0000FF"/>
                </a:solidFill>
                <a:latin typeface="Arial" charset="0"/>
              </a:rPr>
              <a:t>:</a:t>
            </a:r>
          </a:p>
          <a:p>
            <a:pPr marL="912813" indent="-339725" algn="just" eaLnBrk="1" hangingPunct="1">
              <a:lnSpc>
                <a:spcPct val="103000"/>
              </a:lnSpc>
              <a:spcBef>
                <a:spcPts val="800"/>
              </a:spcBef>
              <a:spcAft>
                <a:spcPts val="0"/>
              </a:spcAft>
              <a:buClr>
                <a:srgbClr val="FF0000"/>
              </a:buClr>
              <a:buFont typeface="+mj-lt"/>
              <a:buAutoNum type="arabicPeriod"/>
              <a:defRPr/>
            </a:pPr>
            <a:r>
              <a:rPr lang="en-US" sz="2300" b="1" kern="0" smtClean="0">
                <a:solidFill>
                  <a:srgbClr val="0000FF"/>
                </a:solidFill>
                <a:latin typeface="Arial" charset="0"/>
              </a:rPr>
              <a:t>Không </a:t>
            </a:r>
            <a:r>
              <a:rPr lang="en-US" sz="2300" b="1" kern="0">
                <a:solidFill>
                  <a:srgbClr val="0000FF"/>
                </a:solidFill>
                <a:latin typeface="Arial" charset="0"/>
              </a:rPr>
              <a:t>tổ chức lại việc trưng cầu ý dân về nội dung đã được trưng cầu ý dân trong thời hạn 24 tháng kể từ ngày kết quả trưng cầu ý dân được công </a:t>
            </a:r>
            <a:r>
              <a:rPr lang="en-US" sz="2300" b="1" kern="0" smtClean="0">
                <a:solidFill>
                  <a:srgbClr val="0000FF"/>
                </a:solidFill>
                <a:latin typeface="Arial" charset="0"/>
              </a:rPr>
              <a:t>bố.</a:t>
            </a:r>
          </a:p>
          <a:p>
            <a:pPr marL="912813" indent="-339725" algn="just" eaLnBrk="1" hangingPunct="1">
              <a:lnSpc>
                <a:spcPct val="103000"/>
              </a:lnSpc>
              <a:spcBef>
                <a:spcPts val="800"/>
              </a:spcBef>
              <a:spcAft>
                <a:spcPts val="0"/>
              </a:spcAft>
              <a:buClr>
                <a:srgbClr val="FF0000"/>
              </a:buClr>
              <a:buFont typeface="+mj-lt"/>
              <a:buAutoNum type="arabicPeriod"/>
              <a:defRPr/>
            </a:pPr>
            <a:r>
              <a:rPr lang="en-US" sz="2300" b="1" kern="0" smtClean="0">
                <a:solidFill>
                  <a:srgbClr val="0000FF"/>
                </a:solidFill>
                <a:latin typeface="Arial" charset="0"/>
              </a:rPr>
              <a:t>Không </a:t>
            </a:r>
            <a:r>
              <a:rPr lang="en-US" sz="2300" b="1" kern="0">
                <a:solidFill>
                  <a:srgbClr val="0000FF"/>
                </a:solidFill>
                <a:latin typeface="Arial" charset="0"/>
              </a:rPr>
              <a:t>tổ chức trưng cầu ý dân trong thời gian ban bố tình trạng chiến tranh, tình trạng khẩn cấp trong cả nước hoặc trong thời hạn 06 tháng kể từ ngày bãi bỏ tình trạng chiến tranh, bãi bỏ tình trạng khẩn cấp trong cả nước</a:t>
            </a:r>
            <a:r>
              <a:rPr lang="en-US" sz="2300" b="1" kern="0" smtClean="0">
                <a:solidFill>
                  <a:srgbClr val="0000FF"/>
                </a:solidFill>
                <a:latin typeface="Arial" charset="0"/>
              </a:rPr>
              <a:t>.</a:t>
            </a:r>
            <a:endParaRPr lang="en-US" sz="2300" b="1" kern="0">
              <a:solidFill>
                <a:srgbClr val="0000FF"/>
              </a:solidFill>
              <a:latin typeface="Arial" charset="0"/>
            </a:endParaRPr>
          </a:p>
        </p:txBody>
      </p:sp>
      <p:sp>
        <p:nvSpPr>
          <p:cNvPr id="6" name="Title 1"/>
          <p:cNvSpPr>
            <a:spLocks noGrp="1"/>
          </p:cNvSpPr>
          <p:nvPr>
            <p:ph type="title"/>
          </p:nvPr>
        </p:nvSpPr>
        <p:spPr>
          <a:xfrm>
            <a:off x="234950" y="152400"/>
            <a:ext cx="8680450" cy="762000"/>
          </a:xfrm>
        </p:spPr>
        <p:txBody>
          <a:bodyPr anchor="ctr"/>
          <a:lstStyle/>
          <a:p>
            <a:pPr algn="ctr">
              <a:lnSpc>
                <a:spcPct val="105000"/>
              </a:lnSpc>
              <a:spcBef>
                <a:spcPts val="0"/>
              </a:spcBef>
            </a:pPr>
            <a:r>
              <a:rPr lang="en-US" sz="2400" b="1" smtClean="0">
                <a:solidFill>
                  <a:srgbClr val="FF0000"/>
                </a:solidFill>
                <a:latin typeface="Arial" panose="020B0604020202020204" pitchFamily="34" charset="0"/>
                <a:cs typeface="Arial" panose="020B0604020202020204" pitchFamily="34" charset="0"/>
              </a:rPr>
              <a:t>CHƯƠNG I: NHỮNG QUY ĐỊNH CHUNG </a:t>
            </a:r>
            <a:endParaRPr lang="en-US" sz="2400" b="1">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280724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20000"/>
              </a:lnSpc>
              <a:spcBef>
                <a:spcPts val="1800"/>
              </a:spcBef>
              <a:spcAft>
                <a:spcPts val="0"/>
              </a:spcAft>
              <a:buClr>
                <a:srgbClr val="FF0000"/>
              </a:buClr>
              <a:buFont typeface="+mj-lt"/>
              <a:buAutoNum type="arabicPeriod"/>
              <a:defRPr/>
            </a:pPr>
            <a:r>
              <a:rPr lang="en-US" sz="2500" b="1" kern="0" smtClean="0">
                <a:solidFill>
                  <a:srgbClr val="0000FF"/>
                </a:solidFill>
                <a:latin typeface="Arial" charset="0"/>
              </a:rPr>
              <a:t>Quốc </a:t>
            </a:r>
            <a:r>
              <a:rPr lang="en-US" sz="2500" b="1" kern="0">
                <a:solidFill>
                  <a:srgbClr val="0000FF"/>
                </a:solidFill>
                <a:latin typeface="Arial" charset="0"/>
              </a:rPr>
              <a:t>hội, các cơ quan của Quốc hội, Đoàn đại biểu Quốc hội, đại biểu Quốc hội, Hội đồng nhân dân, Thường trực Hội đồng nhân dân, Ban của Hội đồng nhân dân, Tổ đại biểu Hội đồng nhân dân, đại biểu Hội đồng nhân dân trong phạm vi nhiệm vụ, quyền hạn của mình giám sát việc tổ chức trưng cầu ý </a:t>
            </a:r>
            <a:r>
              <a:rPr lang="en-US" sz="2500" b="1" kern="0" smtClean="0">
                <a:solidFill>
                  <a:srgbClr val="0000FF"/>
                </a:solidFill>
                <a:latin typeface="Arial" charset="0"/>
              </a:rPr>
              <a:t>dân.</a:t>
            </a:r>
          </a:p>
          <a:p>
            <a:pPr indent="-457200" algn="just" eaLnBrk="1" hangingPunct="1">
              <a:lnSpc>
                <a:spcPct val="120000"/>
              </a:lnSpc>
              <a:spcBef>
                <a:spcPts val="1800"/>
              </a:spcBef>
              <a:spcAft>
                <a:spcPts val="0"/>
              </a:spcAft>
              <a:buClr>
                <a:srgbClr val="FF0000"/>
              </a:buClr>
              <a:buFont typeface="+mj-lt"/>
              <a:buAutoNum type="arabicPeriod"/>
              <a:defRPr/>
            </a:pPr>
            <a:r>
              <a:rPr lang="en-US" sz="2500" b="1" kern="0" smtClean="0">
                <a:solidFill>
                  <a:srgbClr val="0000FF"/>
                </a:solidFill>
                <a:latin typeface="Arial" charset="0"/>
              </a:rPr>
              <a:t>Mặt </a:t>
            </a:r>
            <a:r>
              <a:rPr lang="en-US" sz="2500" b="1" kern="0">
                <a:solidFill>
                  <a:srgbClr val="0000FF"/>
                </a:solidFill>
                <a:latin typeface="Arial" charset="0"/>
              </a:rPr>
              <a:t>trận Tổ quốc Việt Nam, các tổ chức thành viên của Mặt trận và Nhân dân giám sát việc tổ chức trưng cầu ý dân theo quy định của pháp luật</a:t>
            </a:r>
            <a:r>
              <a:rPr lang="en-US" sz="2500" b="1" kern="0" smtClean="0">
                <a:solidFill>
                  <a:srgbClr val="0000FF"/>
                </a:solidFill>
                <a:latin typeface="Arial" charset="0"/>
              </a:rPr>
              <a:t>.</a:t>
            </a:r>
            <a:endParaRPr lang="en-US" sz="2500" b="1" kern="0">
              <a:solidFill>
                <a:srgbClr val="0000FF"/>
              </a:solidFill>
              <a:latin typeface="Arial" charset="0"/>
            </a:endParaRPr>
          </a:p>
        </p:txBody>
      </p:sp>
      <p:sp>
        <p:nvSpPr>
          <p:cNvPr id="6" name="Title 1"/>
          <p:cNvSpPr>
            <a:spLocks noGrp="1"/>
          </p:cNvSpPr>
          <p:nvPr>
            <p:ph type="title"/>
          </p:nvPr>
        </p:nvSpPr>
        <p:spPr>
          <a:xfrm>
            <a:off x="234950" y="152400"/>
            <a:ext cx="8680450" cy="762000"/>
          </a:xfrm>
        </p:spPr>
        <p:txBody>
          <a:bodyPr anchor="ctr"/>
          <a:lstStyle/>
          <a:p>
            <a:pPr algn="ctr">
              <a:lnSpc>
                <a:spcPct val="105000"/>
              </a:lnSpc>
              <a:spcBef>
                <a:spcPts val="0"/>
              </a:spcBef>
            </a:pPr>
            <a:r>
              <a:rPr lang="en-US" sz="2400" b="1" smtClean="0">
                <a:solidFill>
                  <a:srgbClr val="FF0000"/>
                </a:solidFill>
                <a:latin typeface="Arial" panose="020B0604020202020204" pitchFamily="34" charset="0"/>
                <a:cs typeface="Arial" panose="020B0604020202020204" pitchFamily="34" charset="0"/>
              </a:rPr>
              <a:t>Điều </a:t>
            </a:r>
            <a:r>
              <a:rPr lang="en-US" sz="2400" b="1">
                <a:solidFill>
                  <a:srgbClr val="FF0000"/>
                </a:solidFill>
                <a:latin typeface="Arial" panose="020B0604020202020204" pitchFamily="34" charset="0"/>
                <a:cs typeface="Arial" panose="020B0604020202020204" pitchFamily="34" charset="0"/>
              </a:rPr>
              <a:t>10. Giám sát việc tổ chức trưng cầu ý dân</a:t>
            </a:r>
          </a:p>
        </p:txBody>
      </p:sp>
    </p:spTree>
    <p:extLst>
      <p:ext uri="{BB962C8B-B14F-4D97-AF65-F5344CB8AC3E}">
        <p14:creationId xmlns:p14="http://schemas.microsoft.com/office/powerpoint/2010/main" val="36923690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20000"/>
              </a:lnSpc>
              <a:spcBef>
                <a:spcPts val="1800"/>
              </a:spcBef>
              <a:spcAft>
                <a:spcPts val="0"/>
              </a:spcAft>
              <a:buClr>
                <a:srgbClr val="FF0000"/>
              </a:buClr>
              <a:buFont typeface="+mj-lt"/>
              <a:buAutoNum type="arabicPeriod"/>
              <a:defRPr/>
            </a:pPr>
            <a:r>
              <a:rPr lang="en-US" sz="2500" b="1" kern="0" smtClean="0">
                <a:solidFill>
                  <a:srgbClr val="0000FF"/>
                </a:solidFill>
                <a:latin typeface="Arial" charset="0"/>
              </a:rPr>
              <a:t>Kết </a:t>
            </a:r>
            <a:r>
              <a:rPr lang="en-US" sz="2500" b="1" kern="0">
                <a:solidFill>
                  <a:srgbClr val="0000FF"/>
                </a:solidFill>
                <a:latin typeface="Arial" charset="0"/>
              </a:rPr>
              <a:t>quả trưng cầu ý dân có giá trị quyết định đối với vấn đề đưa ra trưng cầu ý dân và có hiệu lực kể từ ngày công </a:t>
            </a:r>
            <a:r>
              <a:rPr lang="en-US" sz="2500" b="1" kern="0" smtClean="0">
                <a:solidFill>
                  <a:srgbClr val="0000FF"/>
                </a:solidFill>
                <a:latin typeface="Arial" charset="0"/>
              </a:rPr>
              <a:t>bố.</a:t>
            </a:r>
          </a:p>
          <a:p>
            <a:pPr indent="-457200" algn="just" eaLnBrk="1" hangingPunct="1">
              <a:lnSpc>
                <a:spcPct val="120000"/>
              </a:lnSpc>
              <a:spcBef>
                <a:spcPts val="1800"/>
              </a:spcBef>
              <a:spcAft>
                <a:spcPts val="0"/>
              </a:spcAft>
              <a:buClr>
                <a:srgbClr val="FF0000"/>
              </a:buClr>
              <a:buFont typeface="+mj-lt"/>
              <a:buAutoNum type="arabicPeriod"/>
              <a:defRPr/>
            </a:pPr>
            <a:r>
              <a:rPr lang="en-US" sz="2500" b="1" kern="0" smtClean="0">
                <a:solidFill>
                  <a:srgbClr val="0000FF"/>
                </a:solidFill>
                <a:latin typeface="Arial" charset="0"/>
              </a:rPr>
              <a:t>Mọi </a:t>
            </a:r>
            <a:r>
              <a:rPr lang="en-US" sz="2500" b="1" kern="0">
                <a:solidFill>
                  <a:srgbClr val="0000FF"/>
                </a:solidFill>
                <a:latin typeface="Arial" charset="0"/>
              </a:rPr>
              <a:t>cơ quan nhà nước, tổ chức, cá nhân phải tôn trọng kết quả trưng cầu ý </a:t>
            </a:r>
            <a:r>
              <a:rPr lang="en-US" sz="2500" b="1" kern="0" smtClean="0">
                <a:solidFill>
                  <a:srgbClr val="0000FF"/>
                </a:solidFill>
                <a:latin typeface="Arial" charset="0"/>
              </a:rPr>
              <a:t>dân.</a:t>
            </a:r>
          </a:p>
          <a:p>
            <a:pPr indent="-457200" algn="just" eaLnBrk="1" hangingPunct="1">
              <a:lnSpc>
                <a:spcPct val="120000"/>
              </a:lnSpc>
              <a:spcBef>
                <a:spcPts val="1800"/>
              </a:spcBef>
              <a:spcAft>
                <a:spcPts val="0"/>
              </a:spcAft>
              <a:buClr>
                <a:srgbClr val="FF0000"/>
              </a:buClr>
              <a:buFont typeface="+mj-lt"/>
              <a:buAutoNum type="arabicPeriod"/>
              <a:defRPr/>
            </a:pPr>
            <a:r>
              <a:rPr lang="en-US" sz="2500" b="1" kern="0" smtClean="0">
                <a:solidFill>
                  <a:srgbClr val="0000FF"/>
                </a:solidFill>
                <a:latin typeface="Arial" charset="0"/>
              </a:rPr>
              <a:t>Cơ </a:t>
            </a:r>
            <a:r>
              <a:rPr lang="en-US" sz="2500" b="1" kern="0">
                <a:solidFill>
                  <a:srgbClr val="0000FF"/>
                </a:solidFill>
                <a:latin typeface="Arial" charset="0"/>
              </a:rPr>
              <a:t>quan nhà nước, tổ chức, cá nhân trong phạm vi nhiệm vụ, quyền hạn của mình có trách nhiệm tổ chức và bảo đảm thực hiện nghiêm chỉnh kết quả trưng cầu ý dân.</a:t>
            </a:r>
          </a:p>
          <a:p>
            <a:pPr indent="-457200" algn="just" eaLnBrk="1" hangingPunct="1">
              <a:lnSpc>
                <a:spcPct val="120000"/>
              </a:lnSpc>
              <a:spcBef>
                <a:spcPts val="1800"/>
              </a:spcBef>
              <a:spcAft>
                <a:spcPts val="0"/>
              </a:spcAft>
              <a:buClr>
                <a:srgbClr val="FF0000"/>
              </a:buClr>
              <a:buFont typeface="+mj-lt"/>
              <a:buAutoNum type="arabicPeriod"/>
              <a:defRPr/>
            </a:pPr>
            <a:endParaRPr lang="en-US" sz="2500" b="1" kern="0">
              <a:solidFill>
                <a:srgbClr val="0000FF"/>
              </a:solidFill>
              <a:latin typeface="Arial" charset="0"/>
            </a:endParaRPr>
          </a:p>
        </p:txBody>
      </p:sp>
      <p:sp>
        <p:nvSpPr>
          <p:cNvPr id="6" name="Title 1"/>
          <p:cNvSpPr>
            <a:spLocks noGrp="1"/>
          </p:cNvSpPr>
          <p:nvPr>
            <p:ph type="title"/>
          </p:nvPr>
        </p:nvSpPr>
        <p:spPr>
          <a:xfrm>
            <a:off x="234950" y="152400"/>
            <a:ext cx="8680450" cy="762000"/>
          </a:xfrm>
        </p:spPr>
        <p:txBody>
          <a:bodyPr anchor="ctr"/>
          <a:lstStyle/>
          <a:p>
            <a:pPr algn="ctr">
              <a:lnSpc>
                <a:spcPct val="105000"/>
              </a:lnSpc>
              <a:spcBef>
                <a:spcPts val="0"/>
              </a:spcBef>
            </a:pPr>
            <a:r>
              <a:rPr lang="en-US" sz="2400" b="1" smtClean="0">
                <a:solidFill>
                  <a:srgbClr val="FF0000"/>
                </a:solidFill>
                <a:latin typeface="Arial" panose="020B0604020202020204" pitchFamily="34" charset="0"/>
                <a:cs typeface="Arial" panose="020B0604020202020204" pitchFamily="34" charset="0"/>
              </a:rPr>
              <a:t>Điều </a:t>
            </a:r>
            <a:r>
              <a:rPr lang="en-US" sz="2400" b="1">
                <a:solidFill>
                  <a:srgbClr val="FF0000"/>
                </a:solidFill>
                <a:latin typeface="Arial" panose="020B0604020202020204" pitchFamily="34" charset="0"/>
                <a:cs typeface="Arial" panose="020B0604020202020204" pitchFamily="34" charset="0"/>
              </a:rPr>
              <a:t>11. Hiệu lực của kết quả trưng cầu ý dân</a:t>
            </a:r>
          </a:p>
        </p:txBody>
      </p:sp>
    </p:spTree>
    <p:extLst>
      <p:ext uri="{BB962C8B-B14F-4D97-AF65-F5344CB8AC3E}">
        <p14:creationId xmlns:p14="http://schemas.microsoft.com/office/powerpoint/2010/main" val="4718252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0000"/>
              </a:lnSpc>
              <a:spcBef>
                <a:spcPts val="1200"/>
              </a:spcBef>
              <a:spcAft>
                <a:spcPts val="0"/>
              </a:spcAft>
              <a:buClr>
                <a:srgbClr val="FF0000"/>
              </a:buClr>
              <a:buFont typeface="Wingdings" panose="05000000000000000000" pitchFamily="2" charset="2"/>
              <a:buChar char="v"/>
              <a:defRPr/>
            </a:pPr>
            <a:r>
              <a:rPr lang="en-US" sz="2300" b="1" kern="0" smtClean="0">
                <a:solidFill>
                  <a:srgbClr val="FF0066"/>
                </a:solidFill>
                <a:latin typeface="Arial" charset="0"/>
              </a:rPr>
              <a:t>Điều </a:t>
            </a:r>
            <a:r>
              <a:rPr lang="en-US" sz="2300" b="1" kern="0">
                <a:solidFill>
                  <a:srgbClr val="FF0066"/>
                </a:solidFill>
                <a:latin typeface="Arial" charset="0"/>
              </a:rPr>
              <a:t>14. Đề nghị trưng cầu ý </a:t>
            </a:r>
            <a:r>
              <a:rPr lang="en-US" sz="2300" b="1" kern="0" smtClean="0">
                <a:solidFill>
                  <a:srgbClr val="FF0066"/>
                </a:solidFill>
                <a:latin typeface="Arial" charset="0"/>
              </a:rPr>
              <a:t>dân</a:t>
            </a:r>
          </a:p>
          <a:p>
            <a:pPr indent="-457200" algn="just" eaLnBrk="1" hangingPunct="1">
              <a:lnSpc>
                <a:spcPct val="110000"/>
              </a:lnSpc>
              <a:spcBef>
                <a:spcPts val="1200"/>
              </a:spcBef>
              <a:spcAft>
                <a:spcPts val="0"/>
              </a:spcAft>
              <a:buClr>
                <a:srgbClr val="FF0000"/>
              </a:buClr>
              <a:buFont typeface="+mj-lt"/>
              <a:buAutoNum type="arabicPeriod"/>
              <a:defRPr/>
            </a:pPr>
            <a:r>
              <a:rPr lang="en-US" sz="2300" b="1" kern="0" smtClean="0">
                <a:solidFill>
                  <a:srgbClr val="0000FF"/>
                </a:solidFill>
                <a:latin typeface="Arial" charset="0"/>
              </a:rPr>
              <a:t>UBTVQH, </a:t>
            </a:r>
            <a:r>
              <a:rPr lang="en-US" sz="2300" b="1" kern="0">
                <a:solidFill>
                  <a:srgbClr val="0000FF"/>
                </a:solidFill>
                <a:latin typeface="Arial" charset="0"/>
              </a:rPr>
              <a:t>Chủ tịch nước, Chính phủ hoặc ít nhất là một phần ba tổng số đại biểu Quốc hội có quyền đề nghị Quốc hội xem xét, quyết định việc trưng cầu ý </a:t>
            </a:r>
            <a:r>
              <a:rPr lang="en-US" sz="2300" b="1" kern="0" smtClean="0">
                <a:solidFill>
                  <a:srgbClr val="0000FF"/>
                </a:solidFill>
                <a:latin typeface="Arial" charset="0"/>
              </a:rPr>
              <a:t>dân.</a:t>
            </a:r>
          </a:p>
          <a:p>
            <a:pPr indent="-457200" algn="just" eaLnBrk="1" hangingPunct="1">
              <a:lnSpc>
                <a:spcPct val="110000"/>
              </a:lnSpc>
              <a:spcBef>
                <a:spcPts val="1200"/>
              </a:spcBef>
              <a:spcAft>
                <a:spcPts val="0"/>
              </a:spcAft>
              <a:buClr>
                <a:srgbClr val="FF0000"/>
              </a:buClr>
              <a:buFont typeface="+mj-lt"/>
              <a:buAutoNum type="arabicPeriod"/>
              <a:defRPr/>
            </a:pPr>
            <a:r>
              <a:rPr lang="en-US" sz="2300" b="1" kern="0" smtClean="0">
                <a:solidFill>
                  <a:srgbClr val="0000FF"/>
                </a:solidFill>
                <a:latin typeface="Arial" charset="0"/>
              </a:rPr>
              <a:t>Trường </a:t>
            </a:r>
            <a:r>
              <a:rPr lang="en-US" sz="2300" b="1" kern="0">
                <a:solidFill>
                  <a:srgbClr val="0000FF"/>
                </a:solidFill>
                <a:latin typeface="Arial" charset="0"/>
              </a:rPr>
              <a:t>hợp có từ một phần ba tổng số đại biểu Quốc hội trở lên kiến nghị Quốc hội quyết định việc trưng cầu ý dân về cùng một vấn đề thì </a:t>
            </a:r>
            <a:r>
              <a:rPr lang="en-US" sz="2300" b="1" kern="0" smtClean="0">
                <a:solidFill>
                  <a:srgbClr val="0000FF"/>
                </a:solidFill>
                <a:latin typeface="Arial" charset="0"/>
              </a:rPr>
              <a:t>UBTVQH có </a:t>
            </a:r>
            <a:r>
              <a:rPr lang="en-US" sz="2300" b="1" kern="0">
                <a:solidFill>
                  <a:srgbClr val="0000FF"/>
                </a:solidFill>
                <a:latin typeface="Arial" charset="0"/>
              </a:rPr>
              <a:t>trách nhiệm tổng hợp các kiến nghị của đại biểu Quốc hội, chuẩn bị hồ sơ theo quy định tại khoản 3 Điều này trình Quốc hội xem xét, quyết </a:t>
            </a:r>
            <a:r>
              <a:rPr lang="en-US" sz="2300" b="1" kern="0" smtClean="0">
                <a:solidFill>
                  <a:srgbClr val="0000FF"/>
                </a:solidFill>
                <a:latin typeface="Arial" charset="0"/>
              </a:rPr>
              <a:t>định.</a:t>
            </a:r>
          </a:p>
          <a:p>
            <a:pPr indent="-457200" algn="just" eaLnBrk="1" hangingPunct="1">
              <a:lnSpc>
                <a:spcPct val="110000"/>
              </a:lnSpc>
              <a:spcBef>
                <a:spcPts val="1200"/>
              </a:spcBef>
              <a:spcAft>
                <a:spcPts val="0"/>
              </a:spcAft>
              <a:buClr>
                <a:srgbClr val="FF0000"/>
              </a:buClr>
              <a:buFont typeface="Wingdings" panose="05000000000000000000" pitchFamily="2" charset="2"/>
              <a:buChar char="Ø"/>
              <a:defRPr/>
            </a:pPr>
            <a:r>
              <a:rPr lang="en-US" sz="2300" b="1" kern="0" smtClean="0">
                <a:solidFill>
                  <a:srgbClr val="0000FF"/>
                </a:solidFill>
                <a:latin typeface="Arial" charset="0"/>
              </a:rPr>
              <a:t>Việc </a:t>
            </a:r>
            <a:r>
              <a:rPr lang="en-US" sz="2300" b="1" kern="0">
                <a:solidFill>
                  <a:srgbClr val="0000FF"/>
                </a:solidFill>
                <a:latin typeface="Arial" charset="0"/>
              </a:rPr>
              <a:t>kiến nghị và tổng hợp kiến nghị của đại biểu Quốc hội được thực hiện theo quy định tại Điều 33 của Luật tổ chức Quốc </a:t>
            </a:r>
            <a:r>
              <a:rPr lang="en-US" sz="2300" b="1" kern="0" smtClean="0">
                <a:solidFill>
                  <a:srgbClr val="0000FF"/>
                </a:solidFill>
                <a:latin typeface="Arial" charset="0"/>
              </a:rPr>
              <a:t>hội.</a:t>
            </a:r>
            <a:endParaRPr lang="en-US" sz="2300" b="1" kern="0">
              <a:solidFill>
                <a:srgbClr val="0000FF"/>
              </a:solidFill>
              <a:latin typeface="Arial" charset="0"/>
            </a:endParaRPr>
          </a:p>
        </p:txBody>
      </p:sp>
      <p:sp>
        <p:nvSpPr>
          <p:cNvPr id="6" name="Title 1"/>
          <p:cNvSpPr>
            <a:spLocks noGrp="1"/>
          </p:cNvSpPr>
          <p:nvPr>
            <p:ph type="title"/>
          </p:nvPr>
        </p:nvSpPr>
        <p:spPr>
          <a:xfrm>
            <a:off x="234950" y="152400"/>
            <a:ext cx="8680450" cy="762000"/>
          </a:xfrm>
        </p:spPr>
        <p:txBody>
          <a:bodyPr anchor="ctr"/>
          <a:lstStyle/>
          <a:p>
            <a:pPr algn="ctr">
              <a:lnSpc>
                <a:spcPct val="105000"/>
              </a:lnSpc>
              <a:spcBef>
                <a:spcPts val="0"/>
              </a:spcBef>
            </a:pPr>
            <a:r>
              <a:rPr lang="en-US" sz="2200" b="1" smtClean="0">
                <a:solidFill>
                  <a:srgbClr val="FF0000"/>
                </a:solidFill>
                <a:latin typeface="Arial" panose="020B0604020202020204" pitchFamily="34" charset="0"/>
                <a:cs typeface="Arial" panose="020B0604020202020204" pitchFamily="34" charset="0"/>
              </a:rPr>
              <a:t>CHƯƠNG II: ĐỀ </a:t>
            </a:r>
            <a:r>
              <a:rPr lang="en-US" sz="2200" b="1">
                <a:solidFill>
                  <a:srgbClr val="FF0000"/>
                </a:solidFill>
                <a:latin typeface="Arial" panose="020B0604020202020204" pitchFamily="34" charset="0"/>
                <a:cs typeface="Arial" panose="020B0604020202020204" pitchFamily="34" charset="0"/>
              </a:rPr>
              <a:t>NGHỊ TRƯNG CẦU Ý </a:t>
            </a:r>
            <a:r>
              <a:rPr lang="en-US" sz="2200" b="1" smtClean="0">
                <a:solidFill>
                  <a:srgbClr val="FF0000"/>
                </a:solidFill>
                <a:latin typeface="Arial" panose="020B0604020202020204" pitchFamily="34" charset="0"/>
                <a:cs typeface="Arial" panose="020B0604020202020204" pitchFamily="34" charset="0"/>
              </a:rPr>
              <a:t>DÂN </a:t>
            </a:r>
            <a:br>
              <a:rPr lang="en-US" sz="2200" b="1" smtClean="0">
                <a:solidFill>
                  <a:srgbClr val="FF0000"/>
                </a:solidFill>
                <a:latin typeface="Arial" panose="020B0604020202020204" pitchFamily="34" charset="0"/>
                <a:cs typeface="Arial" panose="020B0604020202020204" pitchFamily="34" charset="0"/>
              </a:rPr>
            </a:br>
            <a:r>
              <a:rPr lang="en-US" sz="2200" b="1" smtClean="0">
                <a:solidFill>
                  <a:srgbClr val="FF0000"/>
                </a:solidFill>
                <a:latin typeface="Arial" panose="020B0604020202020204" pitchFamily="34" charset="0"/>
                <a:cs typeface="Arial" panose="020B0604020202020204" pitchFamily="34" charset="0"/>
              </a:rPr>
              <a:t>VÀ </a:t>
            </a:r>
            <a:r>
              <a:rPr lang="en-US" sz="2200" b="1">
                <a:solidFill>
                  <a:srgbClr val="FF0000"/>
                </a:solidFill>
                <a:latin typeface="Arial" panose="020B0604020202020204" pitchFamily="34" charset="0"/>
                <a:cs typeface="Arial" panose="020B0604020202020204" pitchFamily="34" charset="0"/>
              </a:rPr>
              <a:t>QUYẾT ĐỊNH VIỆC TRƯNG CẦU Ý DÂN</a:t>
            </a:r>
          </a:p>
        </p:txBody>
      </p:sp>
    </p:spTree>
    <p:extLst>
      <p:ext uri="{BB962C8B-B14F-4D97-AF65-F5344CB8AC3E}">
        <p14:creationId xmlns:p14="http://schemas.microsoft.com/office/powerpoint/2010/main" val="2690492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141288" y="6096000"/>
            <a:ext cx="8861425" cy="5334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114300" indent="0" algn="ctr" eaLnBrk="1" hangingPunct="1">
              <a:spcBef>
                <a:spcPts val="600"/>
              </a:spcBef>
              <a:spcAft>
                <a:spcPts val="0"/>
              </a:spcAft>
              <a:buClr>
                <a:srgbClr val="FF0000"/>
              </a:buClr>
              <a:buNone/>
              <a:defRPr/>
            </a:pPr>
            <a:r>
              <a:rPr lang="en-US" sz="2400" b="1" kern="0">
                <a:solidFill>
                  <a:srgbClr val="FF0066"/>
                </a:solidFill>
                <a:latin typeface="Arial" charset="0"/>
              </a:rPr>
              <a:t>Xem </a:t>
            </a:r>
            <a:r>
              <a:rPr lang="en-US" sz="2400" b="1" kern="0" smtClean="0">
                <a:solidFill>
                  <a:srgbClr val="FF0066"/>
                </a:solidFill>
                <a:latin typeface="Arial" charset="0"/>
              </a:rPr>
              <a:t>03 clip </a:t>
            </a:r>
            <a:r>
              <a:rPr lang="en-US" sz="2400" b="1" kern="0" smtClean="0">
                <a:solidFill>
                  <a:srgbClr val="FF0066"/>
                </a:solidFill>
                <a:latin typeface="Arial" charset="0"/>
              </a:rPr>
              <a:t>minh họa về Brexit của nước Anh</a:t>
            </a:r>
            <a:endParaRPr lang="en-US" sz="2400" b="1" kern="0">
              <a:solidFill>
                <a:srgbClr val="FF0066"/>
              </a:solidFill>
              <a:latin typeface="Arial" charset="0"/>
            </a:endParaRPr>
          </a:p>
        </p:txBody>
      </p:sp>
      <p:sp>
        <p:nvSpPr>
          <p:cNvPr id="7" name="Title 1"/>
          <p:cNvSpPr>
            <a:spLocks noGrp="1"/>
          </p:cNvSpPr>
          <p:nvPr>
            <p:ph type="title"/>
          </p:nvPr>
        </p:nvSpPr>
        <p:spPr>
          <a:xfrm>
            <a:off x="234950" y="152400"/>
            <a:ext cx="8680450" cy="762000"/>
          </a:xfrm>
        </p:spPr>
        <p:txBody>
          <a:bodyPr anchor="ctr"/>
          <a:lstStyle/>
          <a:p>
            <a:pPr algn="ctr">
              <a:lnSpc>
                <a:spcPct val="105000"/>
              </a:lnSpc>
              <a:spcBef>
                <a:spcPts val="0"/>
              </a:spcBef>
            </a:pPr>
            <a:r>
              <a:rPr lang="en-US" sz="2400" b="1" smtClean="0">
                <a:solidFill>
                  <a:srgbClr val="FF0000"/>
                </a:solidFill>
                <a:latin typeface="Arial" panose="020B0604020202020204" pitchFamily="34" charset="0"/>
                <a:cs typeface="Arial" panose="020B0604020202020204" pitchFamily="34" charset="0"/>
              </a:rPr>
              <a:t>TÌNH HUỐNG MINH HỌA</a:t>
            </a:r>
            <a:endParaRPr lang="en-US" sz="2400" b="1">
              <a:solidFill>
                <a:srgbClr val="FF0000"/>
              </a:solidFill>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390" y="1238250"/>
            <a:ext cx="6923220" cy="4324350"/>
          </a:xfrm>
          <a:prstGeom prst="rect">
            <a:avLst/>
          </a:prstGeom>
        </p:spPr>
      </p:pic>
      <p:sp>
        <p:nvSpPr>
          <p:cNvPr id="6" name="Rectangle 3"/>
          <p:cNvSpPr txBox="1">
            <a:spLocks noChangeArrowheads="1"/>
          </p:cNvSpPr>
          <p:nvPr/>
        </p:nvSpPr>
        <p:spPr bwMode="auto">
          <a:xfrm>
            <a:off x="838201" y="5550374"/>
            <a:ext cx="7467600" cy="469426"/>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114300" indent="0" algn="ctr" eaLnBrk="1" hangingPunct="1">
              <a:spcBef>
                <a:spcPts val="600"/>
              </a:spcBef>
              <a:spcAft>
                <a:spcPts val="0"/>
              </a:spcAft>
              <a:buClr>
                <a:srgbClr val="FF0000"/>
              </a:buClr>
              <a:buNone/>
              <a:defRPr/>
            </a:pPr>
            <a:r>
              <a:rPr lang="en-US" sz="2000" b="1" i="1" kern="0" smtClean="0">
                <a:solidFill>
                  <a:srgbClr val="0000FF"/>
                </a:solidFill>
                <a:latin typeface="Arial" charset="0"/>
              </a:rPr>
              <a:t>Ảnh minh họa: Trưng cầu ý dân của nước Anh về Brexit</a:t>
            </a:r>
            <a:endParaRPr lang="en-US" sz="2000" b="1" i="1" kern="0">
              <a:solidFill>
                <a:srgbClr val="0000FF"/>
              </a:solidFill>
              <a:latin typeface="Arial" charset="0"/>
            </a:endParaRPr>
          </a:p>
        </p:txBody>
      </p:sp>
    </p:spTree>
    <p:extLst>
      <p:ext uri="{BB962C8B-B14F-4D97-AF65-F5344CB8AC3E}">
        <p14:creationId xmlns:p14="http://schemas.microsoft.com/office/powerpoint/2010/main" val="33451111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20000"/>
              </a:lnSpc>
              <a:spcBef>
                <a:spcPts val="1800"/>
              </a:spcBef>
              <a:spcAft>
                <a:spcPts val="0"/>
              </a:spcAft>
              <a:buClr>
                <a:srgbClr val="FF0000"/>
              </a:buClr>
              <a:buFont typeface="Wingdings" panose="05000000000000000000" pitchFamily="2" charset="2"/>
              <a:buChar char="v"/>
              <a:defRPr/>
            </a:pPr>
            <a:r>
              <a:rPr lang="en-US" sz="2500" b="1" kern="0" smtClean="0">
                <a:solidFill>
                  <a:srgbClr val="FF0066"/>
                </a:solidFill>
                <a:latin typeface="Arial" charset="0"/>
              </a:rPr>
              <a:t>Điều </a:t>
            </a:r>
            <a:r>
              <a:rPr lang="en-US" sz="2500" b="1" kern="0">
                <a:solidFill>
                  <a:srgbClr val="FF0066"/>
                </a:solidFill>
                <a:latin typeface="Arial" charset="0"/>
              </a:rPr>
              <a:t>14. Đề nghị trưng cầu ý </a:t>
            </a:r>
            <a:r>
              <a:rPr lang="en-US" sz="2500" b="1" kern="0" smtClean="0">
                <a:solidFill>
                  <a:srgbClr val="FF0066"/>
                </a:solidFill>
                <a:latin typeface="Arial" charset="0"/>
              </a:rPr>
              <a:t>dân</a:t>
            </a:r>
          </a:p>
          <a:p>
            <a:pPr indent="-457200" algn="just" eaLnBrk="1" hangingPunct="1">
              <a:lnSpc>
                <a:spcPct val="120000"/>
              </a:lnSpc>
              <a:spcBef>
                <a:spcPts val="1800"/>
              </a:spcBef>
              <a:spcAft>
                <a:spcPts val="0"/>
              </a:spcAft>
              <a:buClr>
                <a:srgbClr val="FF0000"/>
              </a:buClr>
              <a:buFont typeface="+mj-lt"/>
              <a:buAutoNum type="arabicPeriod" startAt="3"/>
              <a:defRPr/>
            </a:pPr>
            <a:r>
              <a:rPr lang="en-US" sz="2500" b="1" kern="0" smtClean="0">
                <a:solidFill>
                  <a:srgbClr val="0000FF"/>
                </a:solidFill>
                <a:latin typeface="Arial" charset="0"/>
              </a:rPr>
              <a:t>Hồ </a:t>
            </a:r>
            <a:r>
              <a:rPr lang="en-US" sz="2500" b="1" kern="0">
                <a:solidFill>
                  <a:srgbClr val="0000FF"/>
                </a:solidFill>
                <a:latin typeface="Arial" charset="0"/>
              </a:rPr>
              <a:t>sơ đề nghị trưng cầu ý dân gồm:</a:t>
            </a:r>
          </a:p>
          <a:p>
            <a:pPr indent="-457200" algn="just" eaLnBrk="1" hangingPunct="1">
              <a:lnSpc>
                <a:spcPct val="120000"/>
              </a:lnSpc>
              <a:spcBef>
                <a:spcPts val="1800"/>
              </a:spcBef>
              <a:spcAft>
                <a:spcPts val="0"/>
              </a:spcAft>
              <a:buClr>
                <a:srgbClr val="FF0000"/>
              </a:buClr>
              <a:buFont typeface="+mj-lt"/>
              <a:buAutoNum type="alphaLcParenR"/>
              <a:defRPr/>
            </a:pPr>
            <a:r>
              <a:rPr lang="en-US" sz="2500" b="1" kern="0" smtClean="0">
                <a:solidFill>
                  <a:srgbClr val="0000FF"/>
                </a:solidFill>
                <a:latin typeface="Arial" charset="0"/>
              </a:rPr>
              <a:t>Tờ </a:t>
            </a:r>
            <a:r>
              <a:rPr lang="en-US" sz="2500" b="1" kern="0">
                <a:solidFill>
                  <a:srgbClr val="0000FF"/>
                </a:solidFill>
                <a:latin typeface="Arial" charset="0"/>
              </a:rPr>
              <a:t>trình đề nghị trưng cầu ý dân, trong đó nêu rõ sự cần thiết của việc tổ chức trưng cầu ý dân, nội dung cần trưng cầu ý dân, dự kiến thời điểm tổ chức trưng cầu ý dân, các phương án, giải pháp để thực hiện kết quả trưng cầu ý </a:t>
            </a:r>
            <a:r>
              <a:rPr lang="en-US" sz="2500" b="1" kern="0" smtClean="0">
                <a:solidFill>
                  <a:srgbClr val="0000FF"/>
                </a:solidFill>
                <a:latin typeface="Arial" charset="0"/>
              </a:rPr>
              <a:t>dân;</a:t>
            </a:r>
          </a:p>
          <a:p>
            <a:pPr indent="-457200" algn="just" eaLnBrk="1" hangingPunct="1">
              <a:lnSpc>
                <a:spcPct val="120000"/>
              </a:lnSpc>
              <a:spcBef>
                <a:spcPts val="1800"/>
              </a:spcBef>
              <a:spcAft>
                <a:spcPts val="0"/>
              </a:spcAft>
              <a:buClr>
                <a:srgbClr val="FF0000"/>
              </a:buClr>
              <a:buFont typeface="+mj-lt"/>
              <a:buAutoNum type="alphaLcParenR"/>
              <a:defRPr/>
            </a:pPr>
            <a:r>
              <a:rPr lang="en-US" sz="2500" b="1" kern="0" smtClean="0">
                <a:solidFill>
                  <a:srgbClr val="0000FF"/>
                </a:solidFill>
                <a:latin typeface="Arial" charset="0"/>
              </a:rPr>
              <a:t>Dự </a:t>
            </a:r>
            <a:r>
              <a:rPr lang="en-US" sz="2500" b="1" kern="0">
                <a:solidFill>
                  <a:srgbClr val="0000FF"/>
                </a:solidFill>
                <a:latin typeface="Arial" charset="0"/>
              </a:rPr>
              <a:t>thảo nghị quyết của Quốc hội về trưng cầu ý </a:t>
            </a:r>
            <a:r>
              <a:rPr lang="en-US" sz="2500" b="1" kern="0" smtClean="0">
                <a:solidFill>
                  <a:srgbClr val="0000FF"/>
                </a:solidFill>
                <a:latin typeface="Arial" charset="0"/>
              </a:rPr>
              <a:t>dân;</a:t>
            </a:r>
          </a:p>
          <a:p>
            <a:pPr indent="-457200" algn="just" eaLnBrk="1" hangingPunct="1">
              <a:lnSpc>
                <a:spcPct val="120000"/>
              </a:lnSpc>
              <a:spcBef>
                <a:spcPts val="1800"/>
              </a:spcBef>
              <a:spcAft>
                <a:spcPts val="0"/>
              </a:spcAft>
              <a:buClr>
                <a:srgbClr val="FF0000"/>
              </a:buClr>
              <a:buFont typeface="+mj-lt"/>
              <a:buAutoNum type="alphaLcParenR"/>
              <a:defRPr/>
            </a:pPr>
            <a:r>
              <a:rPr lang="en-US" sz="2500" b="1" kern="0" smtClean="0">
                <a:solidFill>
                  <a:srgbClr val="0000FF"/>
                </a:solidFill>
                <a:latin typeface="Arial" charset="0"/>
              </a:rPr>
              <a:t>Tài </a:t>
            </a:r>
            <a:r>
              <a:rPr lang="en-US" sz="2500" b="1" kern="0">
                <a:solidFill>
                  <a:srgbClr val="0000FF"/>
                </a:solidFill>
                <a:latin typeface="Arial" charset="0"/>
              </a:rPr>
              <a:t>liệu khác có liên quan (nếu có</a:t>
            </a:r>
            <a:r>
              <a:rPr lang="en-US" sz="2500" b="1" kern="0" smtClean="0">
                <a:solidFill>
                  <a:srgbClr val="0000FF"/>
                </a:solidFill>
                <a:latin typeface="Arial" charset="0"/>
              </a:rPr>
              <a:t>).</a:t>
            </a:r>
            <a:endParaRPr lang="en-US" sz="2500" b="1" kern="0">
              <a:solidFill>
                <a:srgbClr val="0000FF"/>
              </a:solidFill>
              <a:latin typeface="Arial" charset="0"/>
            </a:endParaRPr>
          </a:p>
        </p:txBody>
      </p:sp>
      <p:sp>
        <p:nvSpPr>
          <p:cNvPr id="6" name="Title 1"/>
          <p:cNvSpPr>
            <a:spLocks noGrp="1"/>
          </p:cNvSpPr>
          <p:nvPr>
            <p:ph type="title"/>
          </p:nvPr>
        </p:nvSpPr>
        <p:spPr>
          <a:xfrm>
            <a:off x="234950" y="152400"/>
            <a:ext cx="8680450" cy="762000"/>
          </a:xfrm>
        </p:spPr>
        <p:txBody>
          <a:bodyPr anchor="ctr"/>
          <a:lstStyle/>
          <a:p>
            <a:pPr algn="ctr">
              <a:lnSpc>
                <a:spcPct val="105000"/>
              </a:lnSpc>
              <a:spcBef>
                <a:spcPts val="0"/>
              </a:spcBef>
            </a:pPr>
            <a:r>
              <a:rPr lang="en-US" sz="2200" b="1" smtClean="0">
                <a:solidFill>
                  <a:srgbClr val="FF0000"/>
                </a:solidFill>
                <a:latin typeface="Arial" panose="020B0604020202020204" pitchFamily="34" charset="0"/>
                <a:cs typeface="Arial" panose="020B0604020202020204" pitchFamily="34" charset="0"/>
              </a:rPr>
              <a:t>ĐỀ </a:t>
            </a:r>
            <a:r>
              <a:rPr lang="en-US" sz="2200" b="1">
                <a:solidFill>
                  <a:srgbClr val="FF0000"/>
                </a:solidFill>
                <a:latin typeface="Arial" panose="020B0604020202020204" pitchFamily="34" charset="0"/>
                <a:cs typeface="Arial" panose="020B0604020202020204" pitchFamily="34" charset="0"/>
              </a:rPr>
              <a:t>NGHỊ TRƯNG CẦU Ý </a:t>
            </a:r>
            <a:r>
              <a:rPr lang="en-US" sz="2200" b="1" smtClean="0">
                <a:solidFill>
                  <a:srgbClr val="FF0000"/>
                </a:solidFill>
                <a:latin typeface="Arial" panose="020B0604020202020204" pitchFamily="34" charset="0"/>
                <a:cs typeface="Arial" panose="020B0604020202020204" pitchFamily="34" charset="0"/>
              </a:rPr>
              <a:t>DÂN</a:t>
            </a:r>
            <a:br>
              <a:rPr lang="en-US" sz="2200" b="1" smtClean="0">
                <a:solidFill>
                  <a:srgbClr val="FF0000"/>
                </a:solidFill>
                <a:latin typeface="Arial" panose="020B0604020202020204" pitchFamily="34" charset="0"/>
                <a:cs typeface="Arial" panose="020B0604020202020204" pitchFamily="34" charset="0"/>
              </a:rPr>
            </a:br>
            <a:r>
              <a:rPr lang="en-US" sz="2200" b="1" smtClean="0">
                <a:solidFill>
                  <a:srgbClr val="FF0000"/>
                </a:solidFill>
                <a:latin typeface="Arial" panose="020B0604020202020204" pitchFamily="34" charset="0"/>
                <a:cs typeface="Arial" panose="020B0604020202020204" pitchFamily="34" charset="0"/>
              </a:rPr>
              <a:t>VÀ </a:t>
            </a:r>
            <a:r>
              <a:rPr lang="en-US" sz="2200" b="1">
                <a:solidFill>
                  <a:srgbClr val="FF0000"/>
                </a:solidFill>
                <a:latin typeface="Arial" panose="020B0604020202020204" pitchFamily="34" charset="0"/>
                <a:cs typeface="Arial" panose="020B0604020202020204" pitchFamily="34" charset="0"/>
              </a:rPr>
              <a:t>QUYẾT ĐỊNH VIỆC TRƯNG CẦU Ý DÂN</a:t>
            </a:r>
          </a:p>
        </p:txBody>
      </p:sp>
    </p:spTree>
    <p:extLst>
      <p:ext uri="{BB962C8B-B14F-4D97-AF65-F5344CB8AC3E}">
        <p14:creationId xmlns:p14="http://schemas.microsoft.com/office/powerpoint/2010/main" val="38958029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0000"/>
              </a:lnSpc>
              <a:spcBef>
                <a:spcPts val="1200"/>
              </a:spcBef>
              <a:spcAft>
                <a:spcPts val="0"/>
              </a:spcAft>
              <a:buClr>
                <a:srgbClr val="FF0000"/>
              </a:buClr>
              <a:buFont typeface="Wingdings" panose="05000000000000000000" pitchFamily="2" charset="2"/>
              <a:buChar char="v"/>
              <a:defRPr/>
            </a:pPr>
            <a:r>
              <a:rPr lang="en-US" sz="2500" b="1" kern="0" smtClean="0">
                <a:solidFill>
                  <a:srgbClr val="0000FF"/>
                </a:solidFill>
                <a:latin typeface="Arial" charset="0"/>
              </a:rPr>
              <a:t>Điều </a:t>
            </a:r>
            <a:r>
              <a:rPr lang="en-US" sz="2500" b="1" kern="0">
                <a:solidFill>
                  <a:srgbClr val="0000FF"/>
                </a:solidFill>
                <a:latin typeface="Arial" charset="0"/>
              </a:rPr>
              <a:t>14. Đề nghị trưng cầu ý </a:t>
            </a:r>
            <a:r>
              <a:rPr lang="en-US" sz="2500" b="1" kern="0" smtClean="0">
                <a:solidFill>
                  <a:srgbClr val="0000FF"/>
                </a:solidFill>
                <a:latin typeface="Arial" charset="0"/>
              </a:rPr>
              <a:t>dân</a:t>
            </a:r>
          </a:p>
          <a:p>
            <a:pPr indent="-457200" algn="just" eaLnBrk="1" hangingPunct="1">
              <a:lnSpc>
                <a:spcPct val="110000"/>
              </a:lnSpc>
              <a:spcBef>
                <a:spcPts val="1200"/>
              </a:spcBef>
              <a:spcAft>
                <a:spcPts val="0"/>
              </a:spcAft>
              <a:buClr>
                <a:srgbClr val="FF0000"/>
              </a:buClr>
              <a:buFont typeface="Wingdings" panose="05000000000000000000" pitchFamily="2" charset="2"/>
              <a:buChar char="v"/>
              <a:defRPr/>
            </a:pPr>
            <a:r>
              <a:rPr lang="en-US" sz="2500" b="1" kern="0">
                <a:solidFill>
                  <a:srgbClr val="0000FF"/>
                </a:solidFill>
                <a:latin typeface="Arial" charset="0"/>
              </a:rPr>
              <a:t>Điều 15. Thẩm tra đề nghị trưng cầu ý </a:t>
            </a:r>
            <a:r>
              <a:rPr lang="en-US" sz="2500" b="1" kern="0" smtClean="0">
                <a:solidFill>
                  <a:srgbClr val="0000FF"/>
                </a:solidFill>
                <a:latin typeface="Arial" charset="0"/>
              </a:rPr>
              <a:t>dân (Trước </a:t>
            </a:r>
            <a:r>
              <a:rPr lang="en-US" sz="2500" b="1" kern="0">
                <a:solidFill>
                  <a:srgbClr val="0000FF"/>
                </a:solidFill>
                <a:latin typeface="Arial" charset="0"/>
              </a:rPr>
              <a:t>khi trình Quốc hội, đề nghị trưng cầu ý dân phải được Hội đồng dân tộc, Ủy ban có liên quan của Quốc hội thẩm </a:t>
            </a:r>
            <a:r>
              <a:rPr lang="en-US" sz="2500" b="1" kern="0" smtClean="0">
                <a:solidFill>
                  <a:srgbClr val="0000FF"/>
                </a:solidFill>
                <a:latin typeface="Arial" charset="0"/>
              </a:rPr>
              <a:t>tra)</a:t>
            </a:r>
            <a:endParaRPr lang="en-US" sz="2500" b="1" kern="0">
              <a:solidFill>
                <a:srgbClr val="0000FF"/>
              </a:solidFill>
              <a:latin typeface="Arial" charset="0"/>
            </a:endParaRPr>
          </a:p>
          <a:p>
            <a:pPr indent="-457200" algn="just" eaLnBrk="1" hangingPunct="1">
              <a:lnSpc>
                <a:spcPct val="110000"/>
              </a:lnSpc>
              <a:spcBef>
                <a:spcPts val="1200"/>
              </a:spcBef>
              <a:spcAft>
                <a:spcPts val="0"/>
              </a:spcAft>
              <a:buClr>
                <a:srgbClr val="FF0000"/>
              </a:buClr>
              <a:buFont typeface="Wingdings" panose="05000000000000000000" pitchFamily="2" charset="2"/>
              <a:buChar char="v"/>
              <a:defRPr/>
            </a:pPr>
            <a:r>
              <a:rPr lang="en-US" sz="2500" b="1" kern="0" smtClean="0">
                <a:solidFill>
                  <a:srgbClr val="0000FF"/>
                </a:solidFill>
                <a:latin typeface="Arial" charset="0"/>
              </a:rPr>
              <a:t>Điều </a:t>
            </a:r>
            <a:r>
              <a:rPr lang="en-US" sz="2500" b="1" kern="0">
                <a:solidFill>
                  <a:srgbClr val="0000FF"/>
                </a:solidFill>
                <a:latin typeface="Arial" charset="0"/>
              </a:rPr>
              <a:t>16. Ủy ban thường vụ Quốc hội xem xét, cho ý kiến về đề nghị trưng cầu ý </a:t>
            </a:r>
            <a:r>
              <a:rPr lang="en-US" sz="2500" b="1" kern="0" smtClean="0">
                <a:solidFill>
                  <a:srgbClr val="0000FF"/>
                </a:solidFill>
                <a:latin typeface="Arial" charset="0"/>
              </a:rPr>
              <a:t>dân</a:t>
            </a:r>
          </a:p>
          <a:p>
            <a:pPr indent="-457200" algn="just" eaLnBrk="1" hangingPunct="1">
              <a:lnSpc>
                <a:spcPct val="110000"/>
              </a:lnSpc>
              <a:spcBef>
                <a:spcPts val="1200"/>
              </a:spcBef>
              <a:spcAft>
                <a:spcPts val="0"/>
              </a:spcAft>
              <a:buClr>
                <a:srgbClr val="FF0000"/>
              </a:buClr>
              <a:buFont typeface="Wingdings" panose="05000000000000000000" pitchFamily="2" charset="2"/>
              <a:buChar char="v"/>
              <a:defRPr/>
            </a:pPr>
            <a:r>
              <a:rPr lang="en-US" sz="2500" b="1" kern="0" smtClean="0">
                <a:solidFill>
                  <a:srgbClr val="0000FF"/>
                </a:solidFill>
                <a:latin typeface="Arial" charset="0"/>
              </a:rPr>
              <a:t>Điều </a:t>
            </a:r>
            <a:r>
              <a:rPr lang="en-US" sz="2500" b="1" kern="0">
                <a:solidFill>
                  <a:srgbClr val="0000FF"/>
                </a:solidFill>
                <a:latin typeface="Arial" charset="0"/>
              </a:rPr>
              <a:t>17. Quốc hội xem xét, quyết định việc trưng cầu ý </a:t>
            </a:r>
            <a:r>
              <a:rPr lang="en-US" sz="2500" b="1" kern="0" smtClean="0">
                <a:solidFill>
                  <a:srgbClr val="0000FF"/>
                </a:solidFill>
                <a:latin typeface="Arial" charset="0"/>
              </a:rPr>
              <a:t>dân</a:t>
            </a:r>
            <a:endParaRPr lang="en-US" sz="2500" b="1" kern="0">
              <a:solidFill>
                <a:srgbClr val="0000FF"/>
              </a:solidFill>
              <a:latin typeface="Arial" charset="0"/>
            </a:endParaRPr>
          </a:p>
        </p:txBody>
      </p:sp>
      <p:sp>
        <p:nvSpPr>
          <p:cNvPr id="6" name="Title 1"/>
          <p:cNvSpPr>
            <a:spLocks noGrp="1"/>
          </p:cNvSpPr>
          <p:nvPr>
            <p:ph type="title"/>
          </p:nvPr>
        </p:nvSpPr>
        <p:spPr>
          <a:xfrm>
            <a:off x="234950" y="152400"/>
            <a:ext cx="8680450" cy="762000"/>
          </a:xfrm>
        </p:spPr>
        <p:txBody>
          <a:bodyPr anchor="ctr"/>
          <a:lstStyle/>
          <a:p>
            <a:pPr algn="ctr">
              <a:lnSpc>
                <a:spcPct val="105000"/>
              </a:lnSpc>
              <a:spcBef>
                <a:spcPts val="0"/>
              </a:spcBef>
            </a:pPr>
            <a:r>
              <a:rPr lang="en-US" sz="2200" b="1" smtClean="0">
                <a:solidFill>
                  <a:srgbClr val="FF0000"/>
                </a:solidFill>
                <a:latin typeface="Arial" panose="020B0604020202020204" pitchFamily="34" charset="0"/>
                <a:cs typeface="Arial" panose="020B0604020202020204" pitchFamily="34" charset="0"/>
              </a:rPr>
              <a:t>CHƯƠNG II: ĐỀ </a:t>
            </a:r>
            <a:r>
              <a:rPr lang="en-US" sz="2200" b="1">
                <a:solidFill>
                  <a:srgbClr val="FF0000"/>
                </a:solidFill>
                <a:latin typeface="Arial" panose="020B0604020202020204" pitchFamily="34" charset="0"/>
                <a:cs typeface="Arial" panose="020B0604020202020204" pitchFamily="34" charset="0"/>
              </a:rPr>
              <a:t>NGHỊ TRƯNG CẦU Ý </a:t>
            </a:r>
            <a:r>
              <a:rPr lang="en-US" sz="2200" b="1" smtClean="0">
                <a:solidFill>
                  <a:srgbClr val="FF0000"/>
                </a:solidFill>
                <a:latin typeface="Arial" panose="020B0604020202020204" pitchFamily="34" charset="0"/>
                <a:cs typeface="Arial" panose="020B0604020202020204" pitchFamily="34" charset="0"/>
              </a:rPr>
              <a:t>DÂN </a:t>
            </a:r>
            <a:br>
              <a:rPr lang="en-US" sz="2200" b="1" smtClean="0">
                <a:solidFill>
                  <a:srgbClr val="FF0000"/>
                </a:solidFill>
                <a:latin typeface="Arial" panose="020B0604020202020204" pitchFamily="34" charset="0"/>
                <a:cs typeface="Arial" panose="020B0604020202020204" pitchFamily="34" charset="0"/>
              </a:rPr>
            </a:br>
            <a:r>
              <a:rPr lang="en-US" sz="2200" b="1" smtClean="0">
                <a:solidFill>
                  <a:srgbClr val="FF0000"/>
                </a:solidFill>
                <a:latin typeface="Arial" panose="020B0604020202020204" pitchFamily="34" charset="0"/>
                <a:cs typeface="Arial" panose="020B0604020202020204" pitchFamily="34" charset="0"/>
              </a:rPr>
              <a:t>VÀ </a:t>
            </a:r>
            <a:r>
              <a:rPr lang="en-US" sz="2200" b="1">
                <a:solidFill>
                  <a:srgbClr val="FF0000"/>
                </a:solidFill>
                <a:latin typeface="Arial" panose="020B0604020202020204" pitchFamily="34" charset="0"/>
                <a:cs typeface="Arial" panose="020B0604020202020204" pitchFamily="34" charset="0"/>
              </a:rPr>
              <a:t>QUYẾT ĐỊNH VIỆC TRƯNG CẦU Ý DÂN</a:t>
            </a:r>
          </a:p>
        </p:txBody>
      </p:sp>
    </p:spTree>
    <p:extLst>
      <p:ext uri="{BB962C8B-B14F-4D97-AF65-F5344CB8AC3E}">
        <p14:creationId xmlns:p14="http://schemas.microsoft.com/office/powerpoint/2010/main" val="34872000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762000"/>
          </a:xfrm>
        </p:spPr>
        <p:txBody>
          <a:bodyPr anchor="ctr"/>
          <a:lstStyle/>
          <a:p>
            <a:pPr algn="ctr">
              <a:lnSpc>
                <a:spcPct val="105000"/>
              </a:lnSpc>
              <a:spcBef>
                <a:spcPts val="0"/>
              </a:spcBef>
            </a:pPr>
            <a:r>
              <a:rPr lang="en-US" sz="2300" b="1" smtClean="0">
                <a:solidFill>
                  <a:srgbClr val="FF0000"/>
                </a:solidFill>
                <a:latin typeface="Arial" panose="020B0604020202020204" pitchFamily="34" charset="0"/>
                <a:cs typeface="Arial" panose="020B0604020202020204" pitchFamily="34" charset="0"/>
              </a:rPr>
              <a:t>Chương III: Về </a:t>
            </a:r>
            <a:r>
              <a:rPr lang="en-US" sz="2300" b="1">
                <a:solidFill>
                  <a:srgbClr val="FF0000"/>
                </a:solidFill>
                <a:latin typeface="Arial" panose="020B0604020202020204" pitchFamily="34" charset="0"/>
                <a:cs typeface="Arial" panose="020B0604020202020204" pitchFamily="34" charset="0"/>
              </a:rPr>
              <a:t>nhiệm vụ, quyền hạn của các cơ quan, tổ chức trong </a:t>
            </a:r>
            <a:r>
              <a:rPr lang="en-US" sz="2300" b="1" smtClean="0">
                <a:solidFill>
                  <a:srgbClr val="FF0000"/>
                </a:solidFill>
                <a:latin typeface="Arial" panose="020B0604020202020204" pitchFamily="34" charset="0"/>
                <a:cs typeface="Arial" panose="020B0604020202020204" pitchFamily="34" charset="0"/>
              </a:rPr>
              <a:t>tổ </a:t>
            </a:r>
            <a:r>
              <a:rPr lang="en-US" sz="2300" b="1">
                <a:solidFill>
                  <a:srgbClr val="FF0000"/>
                </a:solidFill>
                <a:latin typeface="Arial" panose="020B0604020202020204" pitchFamily="34" charset="0"/>
                <a:cs typeface="Arial" panose="020B0604020202020204" pitchFamily="34" charset="0"/>
              </a:rPr>
              <a:t>chức trưng cầu ý dân </a:t>
            </a:r>
            <a:r>
              <a:rPr lang="en-US" sz="2300" b="1" smtClean="0">
                <a:solidFill>
                  <a:srgbClr val="FF0000"/>
                </a:solidFill>
                <a:latin typeface="Arial" panose="020B0604020202020204" pitchFamily="34" charset="0"/>
                <a:cs typeface="Arial" panose="020B0604020202020204" pitchFamily="34" charset="0"/>
              </a:rPr>
              <a:t>(Điều </a:t>
            </a:r>
            <a:r>
              <a:rPr lang="en-US" sz="2300" b="1">
                <a:solidFill>
                  <a:srgbClr val="FF0000"/>
                </a:solidFill>
                <a:latin typeface="Arial" panose="020B0604020202020204" pitchFamily="34" charset="0"/>
                <a:cs typeface="Arial" panose="020B0604020202020204" pitchFamily="34" charset="0"/>
              </a:rPr>
              <a:t>18 </a:t>
            </a:r>
            <a:r>
              <a:rPr lang="en-US" sz="2300" b="1" smtClean="0">
                <a:solidFill>
                  <a:srgbClr val="FF0000"/>
                </a:solidFill>
                <a:latin typeface="Arial" panose="020B0604020202020204" pitchFamily="34" charset="0"/>
                <a:cs typeface="Arial" panose="020B0604020202020204" pitchFamily="34" charset="0"/>
              </a:rPr>
              <a:t>-&gt; Điều </a:t>
            </a:r>
            <a:r>
              <a:rPr lang="en-US" sz="2300" b="1">
                <a:solidFill>
                  <a:srgbClr val="FF0000"/>
                </a:solidFill>
                <a:latin typeface="Arial" panose="020B0604020202020204" pitchFamily="34" charset="0"/>
                <a:cs typeface="Arial" panose="020B0604020202020204" pitchFamily="34" charset="0"/>
              </a:rPr>
              <a:t>23)</a:t>
            </a:r>
          </a:p>
        </p:txBody>
      </p:sp>
      <p:sp>
        <p:nvSpPr>
          <p:cNvPr id="5"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577850" indent="0" algn="just" eaLnBrk="1" hangingPunct="1">
              <a:lnSpc>
                <a:spcPct val="105000"/>
              </a:lnSpc>
              <a:spcBef>
                <a:spcPts val="1200"/>
              </a:spcBef>
              <a:spcAft>
                <a:spcPts val="0"/>
              </a:spcAft>
              <a:buClr>
                <a:srgbClr val="FF0000"/>
              </a:buClr>
              <a:buNone/>
              <a:defRPr/>
            </a:pPr>
            <a:r>
              <a:rPr lang="en-US" sz="2300" b="1" kern="0" smtClean="0">
                <a:solidFill>
                  <a:srgbClr val="0000FF"/>
                </a:solidFill>
                <a:latin typeface="Arial" charset="0"/>
              </a:rPr>
              <a:t>Hiến </a:t>
            </a:r>
            <a:r>
              <a:rPr lang="en-US" sz="2300" b="1" kern="0">
                <a:solidFill>
                  <a:srgbClr val="0000FF"/>
                </a:solidFill>
                <a:latin typeface="Arial" charset="0"/>
              </a:rPr>
              <a:t>pháp đã quy định Quốc hội quyết định trưng cầu ý </a:t>
            </a:r>
            <a:r>
              <a:rPr lang="en-US" sz="2300" b="1" kern="0" smtClean="0">
                <a:solidFill>
                  <a:srgbClr val="0000FF"/>
                </a:solidFill>
                <a:latin typeface="Arial" charset="0"/>
              </a:rPr>
              <a:t>dân, UBTVQH chịu </a:t>
            </a:r>
            <a:r>
              <a:rPr lang="en-US" sz="2300" b="1" kern="0">
                <a:solidFill>
                  <a:srgbClr val="0000FF"/>
                </a:solidFill>
                <a:latin typeface="Arial" charset="0"/>
              </a:rPr>
              <a:t>trách nhiệm tổ chức trưng cầu ý dân, hơn nữa, trưng cầu ý dân là hoạt động không thường xuyên, do đó, để phù hợp với quy định của Hiến pháp và Luật tổ chức Quốc hội, đồng thời để các cơ quan phụ trách tổ chức trưng cầu ý dân được tổ chức hợp lý, việc tổ chức trưng cầu ý dân </a:t>
            </a:r>
            <a:r>
              <a:rPr lang="vi-VN" sz="2300" b="1" kern="0">
                <a:solidFill>
                  <a:srgbClr val="0000FF"/>
                </a:solidFill>
                <a:latin typeface="Arial" charset="0"/>
              </a:rPr>
              <a:t>sẽ </a:t>
            </a:r>
            <a:r>
              <a:rPr lang="vi-VN" sz="2300" b="1" kern="0" smtClean="0">
                <a:solidFill>
                  <a:srgbClr val="0000FF"/>
                </a:solidFill>
                <a:latin typeface="Arial" charset="0"/>
              </a:rPr>
              <a:t>do</a:t>
            </a:r>
            <a:r>
              <a:rPr lang="en-US" sz="2300" b="1" kern="0" smtClean="0">
                <a:solidFill>
                  <a:srgbClr val="0000FF"/>
                </a:solidFill>
                <a:latin typeface="Arial" charset="0"/>
              </a:rPr>
              <a:t>:</a:t>
            </a:r>
          </a:p>
          <a:p>
            <a:pPr indent="-457200" algn="just" eaLnBrk="1" hangingPunct="1">
              <a:lnSpc>
                <a:spcPct val="105000"/>
              </a:lnSpc>
              <a:spcBef>
                <a:spcPts val="1200"/>
              </a:spcBef>
              <a:spcAft>
                <a:spcPts val="0"/>
              </a:spcAft>
              <a:buClr>
                <a:srgbClr val="FF0000"/>
              </a:buClr>
              <a:buFont typeface="Wingdings" panose="05000000000000000000" pitchFamily="2" charset="2"/>
              <a:buChar char="Ø"/>
              <a:defRPr/>
            </a:pPr>
            <a:r>
              <a:rPr lang="en-US" sz="2300" b="1" kern="0" smtClean="0">
                <a:solidFill>
                  <a:srgbClr val="0000FF"/>
                </a:solidFill>
                <a:latin typeface="Arial" charset="0"/>
              </a:rPr>
              <a:t>UBTVQH </a:t>
            </a:r>
            <a:r>
              <a:rPr lang="en-US" sz="2300" b="1" kern="0">
                <a:solidFill>
                  <a:srgbClr val="0000FF"/>
                </a:solidFill>
                <a:latin typeface="Arial" charset="0"/>
              </a:rPr>
              <a:t>tự mình trực tiếp thực hiện và chỉ đạo việc tổ chức trưng cầu ý dân trên toàn </a:t>
            </a:r>
            <a:r>
              <a:rPr lang="en-US" sz="2300" b="1" kern="0" smtClean="0">
                <a:solidFill>
                  <a:srgbClr val="0000FF"/>
                </a:solidFill>
                <a:latin typeface="Arial" charset="0"/>
              </a:rPr>
              <a:t>quốc;</a:t>
            </a:r>
          </a:p>
          <a:p>
            <a:pPr indent="-457200" algn="just" eaLnBrk="1" hangingPunct="1">
              <a:lnSpc>
                <a:spcPct val="105000"/>
              </a:lnSpc>
              <a:spcBef>
                <a:spcPts val="1200"/>
              </a:spcBef>
              <a:spcAft>
                <a:spcPts val="0"/>
              </a:spcAft>
              <a:buClr>
                <a:srgbClr val="FF0000"/>
              </a:buClr>
              <a:buFont typeface="Wingdings" panose="05000000000000000000" pitchFamily="2" charset="2"/>
              <a:buChar char="Ø"/>
              <a:defRPr/>
            </a:pPr>
            <a:r>
              <a:rPr lang="en-US" sz="2300" b="1" kern="0" smtClean="0">
                <a:solidFill>
                  <a:srgbClr val="0000FF"/>
                </a:solidFill>
                <a:latin typeface="Arial" charset="0"/>
              </a:rPr>
              <a:t>Chính </a:t>
            </a:r>
            <a:r>
              <a:rPr lang="en-US" sz="2300" b="1" kern="0">
                <a:solidFill>
                  <a:srgbClr val="0000FF"/>
                </a:solidFill>
                <a:latin typeface="Arial" charset="0"/>
              </a:rPr>
              <a:t>phủ là cơ quan phối hợp với UBTVQH</a:t>
            </a:r>
            <a:r>
              <a:rPr lang="en-US" sz="2300" b="1" kern="0" smtClean="0">
                <a:solidFill>
                  <a:srgbClr val="0000FF"/>
                </a:solidFill>
                <a:latin typeface="Arial" charset="0"/>
              </a:rPr>
              <a:t> </a:t>
            </a:r>
            <a:r>
              <a:rPr lang="en-US" sz="2300" b="1" kern="0">
                <a:solidFill>
                  <a:srgbClr val="0000FF"/>
                </a:solidFill>
                <a:latin typeface="Arial" charset="0"/>
              </a:rPr>
              <a:t>trong tổ chức trưng cầu ý </a:t>
            </a:r>
            <a:r>
              <a:rPr lang="en-US" sz="2300" b="1" kern="0" smtClean="0">
                <a:solidFill>
                  <a:srgbClr val="0000FF"/>
                </a:solidFill>
                <a:latin typeface="Arial" charset="0"/>
              </a:rPr>
              <a:t>dân;</a:t>
            </a:r>
          </a:p>
          <a:p>
            <a:pPr indent="-457200" algn="just" eaLnBrk="1" hangingPunct="1">
              <a:lnSpc>
                <a:spcPct val="105000"/>
              </a:lnSpc>
              <a:spcBef>
                <a:spcPts val="1200"/>
              </a:spcBef>
              <a:spcAft>
                <a:spcPts val="0"/>
              </a:spcAft>
              <a:buClr>
                <a:srgbClr val="FF0000"/>
              </a:buClr>
              <a:buFont typeface="Wingdings" panose="05000000000000000000" pitchFamily="2" charset="2"/>
              <a:buChar char="Ø"/>
              <a:defRPr/>
            </a:pPr>
            <a:r>
              <a:rPr lang="en-US" sz="2300" b="1" kern="0" smtClean="0">
                <a:solidFill>
                  <a:srgbClr val="0000FF"/>
                </a:solidFill>
                <a:latin typeface="Arial" charset="0"/>
              </a:rPr>
              <a:t>Việc </a:t>
            </a:r>
            <a:r>
              <a:rPr lang="en-US" sz="2300" b="1" kern="0">
                <a:solidFill>
                  <a:srgbClr val="0000FF"/>
                </a:solidFill>
                <a:latin typeface="Arial" charset="0"/>
              </a:rPr>
              <a:t>tổ chức trưng cầu ý dân </a:t>
            </a:r>
            <a:r>
              <a:rPr lang="vi-VN" sz="2300" b="1" kern="0">
                <a:solidFill>
                  <a:srgbClr val="0000FF"/>
                </a:solidFill>
                <a:latin typeface="Arial" charset="0"/>
              </a:rPr>
              <a:t>ở </a:t>
            </a:r>
            <a:r>
              <a:rPr lang="en-US" sz="2300" b="1" kern="0">
                <a:solidFill>
                  <a:srgbClr val="0000FF"/>
                </a:solidFill>
                <a:latin typeface="Arial" charset="0"/>
              </a:rPr>
              <a:t>địa phương </a:t>
            </a:r>
            <a:r>
              <a:rPr lang="vi-VN" sz="2300" b="1" kern="0">
                <a:solidFill>
                  <a:srgbClr val="0000FF"/>
                </a:solidFill>
                <a:latin typeface="Arial" charset="0"/>
              </a:rPr>
              <a:t>sẽ giao </a:t>
            </a:r>
            <a:r>
              <a:rPr lang="en-US" sz="2300" b="1" kern="0">
                <a:solidFill>
                  <a:srgbClr val="0000FF"/>
                </a:solidFill>
                <a:latin typeface="Arial" charset="0"/>
              </a:rPr>
              <a:t>cho </a:t>
            </a:r>
            <a:r>
              <a:rPr lang="en-US" sz="2300" b="1" kern="0" smtClean="0">
                <a:solidFill>
                  <a:srgbClr val="0000FF"/>
                </a:solidFill>
                <a:latin typeface="Arial" charset="0"/>
              </a:rPr>
              <a:t>UBND các </a:t>
            </a:r>
            <a:r>
              <a:rPr lang="en-US" sz="2300" b="1" kern="0">
                <a:solidFill>
                  <a:srgbClr val="0000FF"/>
                </a:solidFill>
                <a:latin typeface="Arial" charset="0"/>
              </a:rPr>
              <a:t>cấp thực </a:t>
            </a:r>
            <a:r>
              <a:rPr lang="en-US" sz="2300" b="1" kern="0" smtClean="0">
                <a:solidFill>
                  <a:srgbClr val="0000FF"/>
                </a:solidFill>
                <a:latin typeface="Arial" charset="0"/>
              </a:rPr>
              <a:t>hiện.</a:t>
            </a:r>
          </a:p>
        </p:txBody>
      </p:sp>
    </p:spTree>
    <p:extLst>
      <p:ext uri="{BB962C8B-B14F-4D97-AF65-F5344CB8AC3E}">
        <p14:creationId xmlns:p14="http://schemas.microsoft.com/office/powerpoint/2010/main" val="36675567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0000"/>
              </a:lnSpc>
              <a:spcBef>
                <a:spcPts val="1200"/>
              </a:spcBef>
              <a:spcAft>
                <a:spcPts val="0"/>
              </a:spcAft>
              <a:buClr>
                <a:srgbClr val="FF0000"/>
              </a:buClr>
              <a:buFont typeface="Wingdings" panose="05000000000000000000" pitchFamily="2" charset="2"/>
              <a:buChar char="v"/>
              <a:defRPr/>
            </a:pPr>
            <a:r>
              <a:rPr lang="en-US" sz="2400" b="1" kern="0" smtClean="0">
                <a:solidFill>
                  <a:srgbClr val="0000FF"/>
                </a:solidFill>
                <a:latin typeface="Arial" charset="0"/>
              </a:rPr>
              <a:t>Điều </a:t>
            </a:r>
            <a:r>
              <a:rPr lang="en-US" sz="2400" b="1" kern="0">
                <a:solidFill>
                  <a:srgbClr val="0000FF"/>
                </a:solidFill>
                <a:latin typeface="Arial" charset="0"/>
              </a:rPr>
              <a:t>18. Nhiệm vụ, quyền hạn của Ủy ban thường vụ Quốc </a:t>
            </a:r>
            <a:r>
              <a:rPr lang="en-US" sz="2400" b="1" kern="0" smtClean="0">
                <a:solidFill>
                  <a:srgbClr val="0000FF"/>
                </a:solidFill>
                <a:latin typeface="Arial" charset="0"/>
              </a:rPr>
              <a:t>hội</a:t>
            </a:r>
          </a:p>
          <a:p>
            <a:pPr indent="-457200" algn="just" eaLnBrk="1" hangingPunct="1">
              <a:lnSpc>
                <a:spcPct val="110000"/>
              </a:lnSpc>
              <a:spcBef>
                <a:spcPts val="1200"/>
              </a:spcBef>
              <a:spcAft>
                <a:spcPts val="0"/>
              </a:spcAft>
              <a:buClr>
                <a:srgbClr val="FF0000"/>
              </a:buClr>
              <a:buFont typeface="Wingdings" panose="05000000000000000000" pitchFamily="2" charset="2"/>
              <a:buChar char="v"/>
              <a:defRPr/>
            </a:pPr>
            <a:r>
              <a:rPr lang="en-US" sz="2400" b="1" kern="0" smtClean="0">
                <a:solidFill>
                  <a:srgbClr val="0000FF"/>
                </a:solidFill>
                <a:latin typeface="Arial" charset="0"/>
              </a:rPr>
              <a:t>Điều </a:t>
            </a:r>
            <a:r>
              <a:rPr lang="en-US" sz="2400" b="1" kern="0">
                <a:solidFill>
                  <a:srgbClr val="0000FF"/>
                </a:solidFill>
                <a:latin typeface="Arial" charset="0"/>
              </a:rPr>
              <a:t>19. Nhiệm vụ, quyền hạn của Chính </a:t>
            </a:r>
            <a:r>
              <a:rPr lang="en-US" sz="2400" b="1" kern="0" smtClean="0">
                <a:solidFill>
                  <a:srgbClr val="0000FF"/>
                </a:solidFill>
                <a:latin typeface="Arial" charset="0"/>
              </a:rPr>
              <a:t>phủ</a:t>
            </a:r>
          </a:p>
          <a:p>
            <a:pPr indent="-457200" algn="just" eaLnBrk="1" hangingPunct="1">
              <a:lnSpc>
                <a:spcPct val="110000"/>
              </a:lnSpc>
              <a:spcBef>
                <a:spcPts val="1200"/>
              </a:spcBef>
              <a:spcAft>
                <a:spcPts val="0"/>
              </a:spcAft>
              <a:buClr>
                <a:srgbClr val="FF0000"/>
              </a:buClr>
              <a:buFont typeface="Wingdings" panose="05000000000000000000" pitchFamily="2" charset="2"/>
              <a:buChar char="v"/>
              <a:defRPr/>
            </a:pPr>
            <a:r>
              <a:rPr lang="en-US" sz="2400" b="1" kern="0" smtClean="0">
                <a:solidFill>
                  <a:srgbClr val="0000FF"/>
                </a:solidFill>
                <a:latin typeface="Arial" charset="0"/>
              </a:rPr>
              <a:t>Điều </a:t>
            </a:r>
            <a:r>
              <a:rPr lang="en-US" sz="2400" b="1" kern="0">
                <a:solidFill>
                  <a:srgbClr val="0000FF"/>
                </a:solidFill>
                <a:latin typeface="Arial" charset="0"/>
              </a:rPr>
              <a:t>20. Nhiệm vụ, quyền hạn của </a:t>
            </a:r>
            <a:r>
              <a:rPr lang="en-US" sz="2400" b="1" kern="0" smtClean="0">
                <a:solidFill>
                  <a:srgbClr val="0000FF"/>
                </a:solidFill>
                <a:latin typeface="Arial" charset="0"/>
              </a:rPr>
              <a:t>UBND các cấp</a:t>
            </a:r>
          </a:p>
          <a:p>
            <a:pPr indent="-457200" algn="just" eaLnBrk="1" hangingPunct="1">
              <a:lnSpc>
                <a:spcPct val="110000"/>
              </a:lnSpc>
              <a:spcBef>
                <a:spcPts val="1200"/>
              </a:spcBef>
              <a:spcAft>
                <a:spcPts val="0"/>
              </a:spcAft>
              <a:buClr>
                <a:srgbClr val="FF0000"/>
              </a:buClr>
              <a:buFont typeface="Wingdings" panose="05000000000000000000" pitchFamily="2" charset="2"/>
              <a:buChar char="v"/>
              <a:defRPr/>
            </a:pPr>
            <a:r>
              <a:rPr lang="en-US" sz="2400" b="1" kern="0" smtClean="0">
                <a:solidFill>
                  <a:srgbClr val="0000FF"/>
                </a:solidFill>
                <a:latin typeface="Arial" charset="0"/>
              </a:rPr>
              <a:t>Điều </a:t>
            </a:r>
            <a:r>
              <a:rPr lang="en-US" sz="2400" b="1" kern="0">
                <a:solidFill>
                  <a:srgbClr val="0000FF"/>
                </a:solidFill>
                <a:latin typeface="Arial" charset="0"/>
              </a:rPr>
              <a:t>21. Thành lập Tổ trưng cầu ý dân và nhiệm vụ, quyền hạn của Tổ trưng cầu ý </a:t>
            </a:r>
            <a:r>
              <a:rPr lang="en-US" sz="2400" b="1" kern="0" smtClean="0">
                <a:solidFill>
                  <a:srgbClr val="0000FF"/>
                </a:solidFill>
                <a:latin typeface="Arial" charset="0"/>
              </a:rPr>
              <a:t>dân</a:t>
            </a:r>
          </a:p>
          <a:p>
            <a:pPr indent="-457200" algn="just" eaLnBrk="1" hangingPunct="1">
              <a:lnSpc>
                <a:spcPct val="110000"/>
              </a:lnSpc>
              <a:spcBef>
                <a:spcPts val="1200"/>
              </a:spcBef>
              <a:spcAft>
                <a:spcPts val="0"/>
              </a:spcAft>
              <a:buClr>
                <a:srgbClr val="FF0000"/>
              </a:buClr>
              <a:buFont typeface="Wingdings" panose="05000000000000000000" pitchFamily="2" charset="2"/>
              <a:buChar char="v"/>
              <a:defRPr/>
            </a:pPr>
            <a:r>
              <a:rPr lang="en-US" sz="2400" b="1" kern="0" smtClean="0">
                <a:solidFill>
                  <a:srgbClr val="0000FF"/>
                </a:solidFill>
                <a:latin typeface="Arial" charset="0"/>
              </a:rPr>
              <a:t>Điều </a:t>
            </a:r>
            <a:r>
              <a:rPr lang="en-US" sz="2400" b="1" kern="0">
                <a:solidFill>
                  <a:srgbClr val="0000FF"/>
                </a:solidFill>
                <a:latin typeface="Arial" charset="0"/>
              </a:rPr>
              <a:t>22. Cơ quan giúp việc và việc trưng tập cán bộ, công chức, viên chức trong trưng cầu ý </a:t>
            </a:r>
            <a:r>
              <a:rPr lang="en-US" sz="2400" b="1" kern="0" smtClean="0">
                <a:solidFill>
                  <a:srgbClr val="0000FF"/>
                </a:solidFill>
                <a:latin typeface="Arial" charset="0"/>
              </a:rPr>
              <a:t>dân</a:t>
            </a:r>
          </a:p>
          <a:p>
            <a:pPr indent="-457200" algn="just" eaLnBrk="1" hangingPunct="1">
              <a:lnSpc>
                <a:spcPct val="110000"/>
              </a:lnSpc>
              <a:spcBef>
                <a:spcPts val="1200"/>
              </a:spcBef>
              <a:spcAft>
                <a:spcPts val="0"/>
              </a:spcAft>
              <a:buClr>
                <a:srgbClr val="FF0000"/>
              </a:buClr>
              <a:buFont typeface="Wingdings" panose="05000000000000000000" pitchFamily="2" charset="2"/>
              <a:buChar char="v"/>
              <a:defRPr/>
            </a:pPr>
            <a:r>
              <a:rPr lang="en-US" sz="2400" b="1" kern="0" smtClean="0">
                <a:solidFill>
                  <a:srgbClr val="0000FF"/>
                </a:solidFill>
                <a:latin typeface="Arial" charset="0"/>
              </a:rPr>
              <a:t>Điều </a:t>
            </a:r>
            <a:r>
              <a:rPr lang="en-US" sz="2400" b="1" kern="0">
                <a:solidFill>
                  <a:srgbClr val="0000FF"/>
                </a:solidFill>
                <a:latin typeface="Arial" charset="0"/>
              </a:rPr>
              <a:t>23. Trách nhiệm của cơ quan nhà nước, tổ chức, đơn vị vũ trang nhân dân và công dân trong việc tổ chức trưng cầu ý </a:t>
            </a:r>
            <a:r>
              <a:rPr lang="en-US" sz="2400" b="1" kern="0" smtClean="0">
                <a:solidFill>
                  <a:srgbClr val="0000FF"/>
                </a:solidFill>
                <a:latin typeface="Arial" charset="0"/>
              </a:rPr>
              <a:t>dân</a:t>
            </a:r>
            <a:endParaRPr lang="en-US" sz="2400" b="1" kern="0">
              <a:solidFill>
                <a:srgbClr val="0000FF"/>
              </a:solidFill>
              <a:latin typeface="Arial" charset="0"/>
            </a:endParaRPr>
          </a:p>
        </p:txBody>
      </p:sp>
      <p:sp>
        <p:nvSpPr>
          <p:cNvPr id="7" name="Title 1"/>
          <p:cNvSpPr>
            <a:spLocks noGrp="1"/>
          </p:cNvSpPr>
          <p:nvPr>
            <p:ph type="title"/>
          </p:nvPr>
        </p:nvSpPr>
        <p:spPr>
          <a:xfrm>
            <a:off x="234950" y="152400"/>
            <a:ext cx="8680450" cy="762000"/>
          </a:xfrm>
        </p:spPr>
        <p:txBody>
          <a:bodyPr anchor="ctr"/>
          <a:lstStyle/>
          <a:p>
            <a:pPr algn="ctr">
              <a:lnSpc>
                <a:spcPct val="105000"/>
              </a:lnSpc>
              <a:spcBef>
                <a:spcPts val="0"/>
              </a:spcBef>
            </a:pPr>
            <a:r>
              <a:rPr lang="en-US" sz="2300" b="1" smtClean="0">
                <a:solidFill>
                  <a:srgbClr val="FF0000"/>
                </a:solidFill>
                <a:latin typeface="Arial" panose="020B0604020202020204" pitchFamily="34" charset="0"/>
                <a:cs typeface="Arial" panose="020B0604020202020204" pitchFamily="34" charset="0"/>
              </a:rPr>
              <a:t>Chương III: Về </a:t>
            </a:r>
            <a:r>
              <a:rPr lang="en-US" sz="2300" b="1">
                <a:solidFill>
                  <a:srgbClr val="FF0000"/>
                </a:solidFill>
                <a:latin typeface="Arial" panose="020B0604020202020204" pitchFamily="34" charset="0"/>
                <a:cs typeface="Arial" panose="020B0604020202020204" pitchFamily="34" charset="0"/>
              </a:rPr>
              <a:t>nhiệm vụ, quyền hạn của các cơ quan, tổ chức trong </a:t>
            </a:r>
            <a:r>
              <a:rPr lang="en-US" sz="2300" b="1" smtClean="0">
                <a:solidFill>
                  <a:srgbClr val="FF0000"/>
                </a:solidFill>
                <a:latin typeface="Arial" panose="020B0604020202020204" pitchFamily="34" charset="0"/>
                <a:cs typeface="Arial" panose="020B0604020202020204" pitchFamily="34" charset="0"/>
              </a:rPr>
              <a:t>tổ </a:t>
            </a:r>
            <a:r>
              <a:rPr lang="en-US" sz="2300" b="1">
                <a:solidFill>
                  <a:srgbClr val="FF0000"/>
                </a:solidFill>
                <a:latin typeface="Arial" panose="020B0604020202020204" pitchFamily="34" charset="0"/>
                <a:cs typeface="Arial" panose="020B0604020202020204" pitchFamily="34" charset="0"/>
              </a:rPr>
              <a:t>chức trưng cầu ý dân </a:t>
            </a:r>
            <a:r>
              <a:rPr lang="en-US" sz="2300" b="1" smtClean="0">
                <a:solidFill>
                  <a:srgbClr val="FF0000"/>
                </a:solidFill>
                <a:latin typeface="Arial" panose="020B0604020202020204" pitchFamily="34" charset="0"/>
                <a:cs typeface="Arial" panose="020B0604020202020204" pitchFamily="34" charset="0"/>
              </a:rPr>
              <a:t>(Điều </a:t>
            </a:r>
            <a:r>
              <a:rPr lang="en-US" sz="2300" b="1">
                <a:solidFill>
                  <a:srgbClr val="FF0000"/>
                </a:solidFill>
                <a:latin typeface="Arial" panose="020B0604020202020204" pitchFamily="34" charset="0"/>
                <a:cs typeface="Arial" panose="020B0604020202020204" pitchFamily="34" charset="0"/>
              </a:rPr>
              <a:t>18 </a:t>
            </a:r>
            <a:r>
              <a:rPr lang="en-US" sz="2300" b="1" smtClean="0">
                <a:solidFill>
                  <a:srgbClr val="FF0000"/>
                </a:solidFill>
                <a:latin typeface="Arial" panose="020B0604020202020204" pitchFamily="34" charset="0"/>
                <a:cs typeface="Arial" panose="020B0604020202020204" pitchFamily="34" charset="0"/>
              </a:rPr>
              <a:t>-&gt; Điều </a:t>
            </a:r>
            <a:r>
              <a:rPr lang="en-US" sz="2300" b="1">
                <a:solidFill>
                  <a:srgbClr val="FF0000"/>
                </a:solidFill>
                <a:latin typeface="Arial" panose="020B0604020202020204" pitchFamily="34" charset="0"/>
                <a:cs typeface="Arial" panose="020B0604020202020204" pitchFamily="34" charset="0"/>
              </a:rPr>
              <a:t>23)</a:t>
            </a:r>
          </a:p>
        </p:txBody>
      </p:sp>
    </p:spTree>
    <p:extLst>
      <p:ext uri="{BB962C8B-B14F-4D97-AF65-F5344CB8AC3E}">
        <p14:creationId xmlns:p14="http://schemas.microsoft.com/office/powerpoint/2010/main" val="18962406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234950" y="152400"/>
            <a:ext cx="8680450" cy="762000"/>
          </a:xfrm>
        </p:spPr>
        <p:txBody>
          <a:bodyPr anchor="ctr"/>
          <a:lstStyle/>
          <a:p>
            <a:pPr algn="ctr"/>
            <a:r>
              <a:rPr lang="en-US" sz="2200" b="1" smtClean="0">
                <a:solidFill>
                  <a:srgbClr val="FF0000"/>
                </a:solidFill>
                <a:latin typeface="Arial" panose="020B0604020202020204" pitchFamily="34" charset="0"/>
                <a:cs typeface="Arial" panose="020B0604020202020204" pitchFamily="34" charset="0"/>
              </a:rPr>
              <a:t>CHƯƠNG IV: DANH </a:t>
            </a:r>
            <a:r>
              <a:rPr lang="en-US" sz="2200" b="1">
                <a:solidFill>
                  <a:srgbClr val="FF0000"/>
                </a:solidFill>
                <a:latin typeface="Arial" panose="020B0604020202020204" pitchFamily="34" charset="0"/>
                <a:cs typeface="Arial" panose="020B0604020202020204" pitchFamily="34" charset="0"/>
              </a:rPr>
              <a:t>SÁCH CỬ TRI VÀ KHU VỰC BỎ PHIẾU TRƯNG CẦU Ý </a:t>
            </a:r>
            <a:r>
              <a:rPr lang="en-US" sz="2200" b="1" smtClean="0">
                <a:solidFill>
                  <a:srgbClr val="FF0000"/>
                </a:solidFill>
                <a:latin typeface="Arial" panose="020B0604020202020204" pitchFamily="34" charset="0"/>
                <a:cs typeface="Arial" panose="020B0604020202020204" pitchFamily="34" charset="0"/>
              </a:rPr>
              <a:t>DÂN</a:t>
            </a:r>
            <a:endParaRPr lang="en-US" sz="2200" b="1">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5000"/>
              </a:lnSpc>
              <a:spcBef>
                <a:spcPts val="600"/>
              </a:spcBef>
              <a:spcAft>
                <a:spcPts val="0"/>
              </a:spcAft>
              <a:buClr>
                <a:srgbClr val="FF0000"/>
              </a:buClr>
              <a:buFont typeface="Wingdings" panose="05000000000000000000" pitchFamily="2" charset="2"/>
              <a:buChar char="v"/>
              <a:defRPr/>
            </a:pPr>
            <a:r>
              <a:rPr lang="en-US" sz="2150" b="1" kern="0" smtClean="0">
                <a:solidFill>
                  <a:srgbClr val="FF0066"/>
                </a:solidFill>
                <a:latin typeface="Arial" charset="0"/>
              </a:rPr>
              <a:t>Điều </a:t>
            </a:r>
            <a:r>
              <a:rPr lang="en-US" sz="2150" b="1" kern="0">
                <a:solidFill>
                  <a:srgbClr val="FF0066"/>
                </a:solidFill>
                <a:latin typeface="Arial" charset="0"/>
              </a:rPr>
              <a:t>26. Thẩm quyền lập danh sách cử tri</a:t>
            </a:r>
          </a:p>
          <a:p>
            <a:pPr indent="-457200" algn="just" eaLnBrk="1" hangingPunct="1">
              <a:lnSpc>
                <a:spcPct val="105000"/>
              </a:lnSpc>
              <a:spcBef>
                <a:spcPts val="600"/>
              </a:spcBef>
              <a:spcAft>
                <a:spcPts val="0"/>
              </a:spcAft>
              <a:buClr>
                <a:srgbClr val="FF0000"/>
              </a:buClr>
              <a:buFont typeface="+mj-lt"/>
              <a:buAutoNum type="arabicPeriod"/>
              <a:defRPr/>
            </a:pPr>
            <a:r>
              <a:rPr lang="en-US" sz="2150" b="1" kern="0" smtClean="0">
                <a:solidFill>
                  <a:srgbClr val="0000FF"/>
                </a:solidFill>
                <a:latin typeface="Arial" charset="0"/>
              </a:rPr>
              <a:t>Danh </a:t>
            </a:r>
            <a:r>
              <a:rPr lang="en-US" sz="2150" b="1" kern="0">
                <a:solidFill>
                  <a:srgbClr val="0000FF"/>
                </a:solidFill>
                <a:latin typeface="Arial" charset="0"/>
              </a:rPr>
              <a:t>sách cử tri do </a:t>
            </a:r>
            <a:r>
              <a:rPr lang="en-US" sz="2150" b="1" kern="0" smtClean="0">
                <a:solidFill>
                  <a:srgbClr val="0000FF"/>
                </a:solidFill>
                <a:latin typeface="Arial" charset="0"/>
              </a:rPr>
              <a:t>UBND cấp </a:t>
            </a:r>
            <a:r>
              <a:rPr lang="en-US" sz="2150" b="1" kern="0">
                <a:solidFill>
                  <a:srgbClr val="0000FF"/>
                </a:solidFill>
                <a:latin typeface="Arial" charset="0"/>
              </a:rPr>
              <a:t>xã lập theo từng khu vực bỏ </a:t>
            </a:r>
            <a:r>
              <a:rPr lang="en-US" sz="2150" b="1" kern="0" smtClean="0">
                <a:solidFill>
                  <a:srgbClr val="0000FF"/>
                </a:solidFill>
                <a:latin typeface="Arial" charset="0"/>
              </a:rPr>
              <a:t>phiếu.</a:t>
            </a:r>
          </a:p>
          <a:p>
            <a:pPr marL="577850" indent="0" algn="just" eaLnBrk="1" hangingPunct="1">
              <a:lnSpc>
                <a:spcPct val="105000"/>
              </a:lnSpc>
              <a:spcBef>
                <a:spcPts val="600"/>
              </a:spcBef>
              <a:spcAft>
                <a:spcPts val="0"/>
              </a:spcAft>
              <a:buClr>
                <a:srgbClr val="FF0000"/>
              </a:buClr>
              <a:buNone/>
              <a:defRPr/>
            </a:pPr>
            <a:r>
              <a:rPr lang="en-US" sz="2150" b="1" kern="0" smtClean="0">
                <a:solidFill>
                  <a:srgbClr val="0000FF"/>
                </a:solidFill>
                <a:latin typeface="Arial" charset="0"/>
              </a:rPr>
              <a:t>Đối </a:t>
            </a:r>
            <a:r>
              <a:rPr lang="en-US" sz="2150" b="1" kern="0">
                <a:solidFill>
                  <a:srgbClr val="0000FF"/>
                </a:solidFill>
                <a:latin typeface="Arial" charset="0"/>
              </a:rPr>
              <a:t>với huyện không có đơn vị hành chính xã, thị trấn thì </a:t>
            </a:r>
            <a:r>
              <a:rPr lang="en-US" sz="2150" b="1" kern="0" smtClean="0">
                <a:solidFill>
                  <a:srgbClr val="0000FF"/>
                </a:solidFill>
                <a:latin typeface="Arial" charset="0"/>
              </a:rPr>
              <a:t>UBND huyện </a:t>
            </a:r>
            <a:r>
              <a:rPr lang="en-US" sz="2150" b="1" kern="0">
                <a:solidFill>
                  <a:srgbClr val="0000FF"/>
                </a:solidFill>
                <a:latin typeface="Arial" charset="0"/>
              </a:rPr>
              <a:t>có trách nhiệm lập danh sách cử tri theo từng khu vực bỏ </a:t>
            </a:r>
            <a:r>
              <a:rPr lang="en-US" sz="2150" b="1" kern="0" smtClean="0">
                <a:solidFill>
                  <a:srgbClr val="0000FF"/>
                </a:solidFill>
                <a:latin typeface="Arial" charset="0"/>
              </a:rPr>
              <a:t>phiếu.</a:t>
            </a:r>
          </a:p>
          <a:p>
            <a:pPr indent="-457200" algn="just" eaLnBrk="1" hangingPunct="1">
              <a:lnSpc>
                <a:spcPct val="105000"/>
              </a:lnSpc>
              <a:spcBef>
                <a:spcPts val="600"/>
              </a:spcBef>
              <a:spcAft>
                <a:spcPts val="0"/>
              </a:spcAft>
              <a:buClr>
                <a:srgbClr val="FF0000"/>
              </a:buClr>
              <a:buFont typeface="+mj-lt"/>
              <a:buAutoNum type="arabicPeriod" startAt="2"/>
              <a:defRPr/>
            </a:pPr>
            <a:r>
              <a:rPr lang="en-US" sz="2150" b="1" kern="0" smtClean="0">
                <a:solidFill>
                  <a:srgbClr val="0000FF"/>
                </a:solidFill>
                <a:latin typeface="Arial" charset="0"/>
              </a:rPr>
              <a:t>Danh </a:t>
            </a:r>
            <a:r>
              <a:rPr lang="en-US" sz="2150" b="1" kern="0">
                <a:solidFill>
                  <a:srgbClr val="0000FF"/>
                </a:solidFill>
                <a:latin typeface="Arial" charset="0"/>
              </a:rPr>
              <a:t>sách cử tri trong đơn vị vũ trang nhân dân do chỉ huy đơn vị lập theo đơn vị vũ trang nhân dân để đưa vào danh sách cử tri của khu vực bỏ phiếu nơi đơn vị đóng quân. Quân nhân có hộ khẩu thường trú ở địa phương gần khu vực đóng quân có thể được chỉ huy đơn vị cấp giấy chứng nhận để được ghi tên vào danh sách cử tri và tham gia bỏ phiếu ở nơi thường trú. Khi cấp giấy chứng nhận, chỉ huy đơn vị phải ghi ngay vào danh sách cử tri tại đơn vị vũ trang nhân dân bên cạnh tên người đó cụm từ “Bỏ phiếu ở nơi cư trú</a:t>
            </a:r>
            <a:r>
              <a:rPr lang="en-US" sz="2150" b="1" kern="0" smtClean="0">
                <a:solidFill>
                  <a:srgbClr val="0000FF"/>
                </a:solidFill>
                <a:latin typeface="Arial" charset="0"/>
              </a:rPr>
              <a:t>”.</a:t>
            </a:r>
            <a:endParaRPr lang="en-US" sz="2150" b="1" kern="0">
              <a:solidFill>
                <a:srgbClr val="0000FF"/>
              </a:solidFill>
              <a:latin typeface="Arial" charset="0"/>
            </a:endParaRPr>
          </a:p>
        </p:txBody>
      </p:sp>
    </p:spTree>
    <p:extLst>
      <p:ext uri="{BB962C8B-B14F-4D97-AF65-F5344CB8AC3E}">
        <p14:creationId xmlns:p14="http://schemas.microsoft.com/office/powerpoint/2010/main" val="15927408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234950" y="152400"/>
            <a:ext cx="8680450" cy="762000"/>
          </a:xfrm>
        </p:spPr>
        <p:txBody>
          <a:bodyPr anchor="ctr"/>
          <a:lstStyle/>
          <a:p>
            <a:pPr algn="ctr"/>
            <a:r>
              <a:rPr lang="en-US" sz="2500" b="1" smtClean="0">
                <a:solidFill>
                  <a:srgbClr val="FF0000"/>
                </a:solidFill>
                <a:latin typeface="Arial" panose="020B0604020202020204" pitchFamily="34" charset="0"/>
                <a:cs typeface="Arial" panose="020B0604020202020204" pitchFamily="34" charset="0"/>
              </a:rPr>
              <a:t>Điều </a:t>
            </a:r>
            <a:r>
              <a:rPr lang="en-US" sz="2500" b="1">
                <a:solidFill>
                  <a:srgbClr val="FF0000"/>
                </a:solidFill>
                <a:latin typeface="Arial" panose="020B0604020202020204" pitchFamily="34" charset="0"/>
                <a:cs typeface="Arial" panose="020B0604020202020204" pitchFamily="34" charset="0"/>
              </a:rPr>
              <a:t>30. Khu vực bỏ phiếu trưng cầu ý dân</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2000"/>
              </a:lnSpc>
              <a:spcBef>
                <a:spcPts val="600"/>
              </a:spcBef>
              <a:spcAft>
                <a:spcPts val="0"/>
              </a:spcAft>
              <a:buClr>
                <a:srgbClr val="FF0000"/>
              </a:buClr>
              <a:buFont typeface="+mj-lt"/>
              <a:buAutoNum type="arabicPeriod"/>
              <a:defRPr/>
            </a:pPr>
            <a:r>
              <a:rPr lang="en-US" sz="2150" b="1" kern="0" smtClean="0">
                <a:solidFill>
                  <a:srgbClr val="0000FF"/>
                </a:solidFill>
                <a:latin typeface="Arial" charset="0"/>
              </a:rPr>
              <a:t>Việc </a:t>
            </a:r>
            <a:r>
              <a:rPr lang="en-US" sz="2150" b="1" kern="0">
                <a:solidFill>
                  <a:srgbClr val="0000FF"/>
                </a:solidFill>
                <a:latin typeface="Arial" charset="0"/>
              </a:rPr>
              <a:t>xác định khu vực bỏ phiếu trưng cầu ý dân do </a:t>
            </a:r>
            <a:r>
              <a:rPr lang="en-US" sz="2150" b="1" kern="0" smtClean="0">
                <a:solidFill>
                  <a:srgbClr val="0000FF"/>
                </a:solidFill>
                <a:latin typeface="Arial" charset="0"/>
              </a:rPr>
              <a:t>UBND cấp </a:t>
            </a:r>
            <a:r>
              <a:rPr lang="en-US" sz="2150" b="1" kern="0">
                <a:solidFill>
                  <a:srgbClr val="0000FF"/>
                </a:solidFill>
                <a:latin typeface="Arial" charset="0"/>
              </a:rPr>
              <a:t>xã quyết định và được </a:t>
            </a:r>
            <a:r>
              <a:rPr lang="en-US" sz="2150" b="1" kern="0" smtClean="0">
                <a:solidFill>
                  <a:srgbClr val="0000FF"/>
                </a:solidFill>
                <a:latin typeface="Arial" charset="0"/>
              </a:rPr>
              <a:t>UBND cấp </a:t>
            </a:r>
            <a:r>
              <a:rPr lang="en-US" sz="2150" b="1" kern="0">
                <a:solidFill>
                  <a:srgbClr val="0000FF"/>
                </a:solidFill>
                <a:latin typeface="Arial" charset="0"/>
              </a:rPr>
              <a:t>huyện phê chuẩn. Đối với huyện không có đơn vị </a:t>
            </a:r>
            <a:r>
              <a:rPr lang="en-US" sz="2150" b="1" kern="0" smtClean="0">
                <a:solidFill>
                  <a:srgbClr val="0000FF"/>
                </a:solidFill>
                <a:latin typeface="Arial" charset="0"/>
              </a:rPr>
              <a:t>HC xã</a:t>
            </a:r>
            <a:r>
              <a:rPr lang="en-US" sz="2150" b="1" kern="0">
                <a:solidFill>
                  <a:srgbClr val="0000FF"/>
                </a:solidFill>
                <a:latin typeface="Arial" charset="0"/>
              </a:rPr>
              <a:t>, thị trấn thì việc xác định khu vực bỏ phiếu trưng cầu ý dân do </a:t>
            </a:r>
            <a:r>
              <a:rPr lang="en-US" sz="2150" b="1" kern="0" smtClean="0">
                <a:solidFill>
                  <a:srgbClr val="0000FF"/>
                </a:solidFill>
                <a:latin typeface="Arial" charset="0"/>
              </a:rPr>
              <a:t>UBND huyện </a:t>
            </a:r>
            <a:r>
              <a:rPr lang="en-US" sz="2150" b="1" kern="0">
                <a:solidFill>
                  <a:srgbClr val="0000FF"/>
                </a:solidFill>
                <a:latin typeface="Arial" charset="0"/>
              </a:rPr>
              <a:t>quyết </a:t>
            </a:r>
            <a:r>
              <a:rPr lang="en-US" sz="2150" b="1" kern="0" smtClean="0">
                <a:solidFill>
                  <a:srgbClr val="0000FF"/>
                </a:solidFill>
                <a:latin typeface="Arial" charset="0"/>
              </a:rPr>
              <a:t>định.</a:t>
            </a:r>
          </a:p>
          <a:p>
            <a:pPr indent="-457200" algn="just" eaLnBrk="1" hangingPunct="1">
              <a:lnSpc>
                <a:spcPct val="102000"/>
              </a:lnSpc>
              <a:spcBef>
                <a:spcPts val="600"/>
              </a:spcBef>
              <a:spcAft>
                <a:spcPts val="0"/>
              </a:spcAft>
              <a:buClr>
                <a:srgbClr val="FF0000"/>
              </a:buClr>
              <a:buFont typeface="+mj-lt"/>
              <a:buAutoNum type="arabicPeriod"/>
              <a:defRPr/>
            </a:pPr>
            <a:r>
              <a:rPr lang="en-US" sz="2150" b="1" kern="0" smtClean="0">
                <a:solidFill>
                  <a:srgbClr val="0000FF"/>
                </a:solidFill>
                <a:latin typeface="Arial" charset="0"/>
              </a:rPr>
              <a:t>Mỗi </a:t>
            </a:r>
            <a:r>
              <a:rPr lang="en-US" sz="2150" b="1" kern="0">
                <a:solidFill>
                  <a:srgbClr val="0000FF"/>
                </a:solidFill>
                <a:latin typeface="Arial" charset="0"/>
              </a:rPr>
              <a:t>khu vực bỏ phiếu trưng cầu ý dân có từ ba trăm đến bốn nghìn cử tri. Ở miền núi, vùng cao, hải đảo và những nơi dân cư không tập trung thì dù chưa có đủ ba trăm cử tri cũng được thành lập một khu vực bỏ phiếu trưng cầu ý </a:t>
            </a:r>
            <a:r>
              <a:rPr lang="en-US" sz="2150" b="1" kern="0" smtClean="0">
                <a:solidFill>
                  <a:srgbClr val="0000FF"/>
                </a:solidFill>
                <a:latin typeface="Arial" charset="0"/>
              </a:rPr>
              <a:t>dân.</a:t>
            </a:r>
          </a:p>
          <a:p>
            <a:pPr indent="-457200" algn="just" eaLnBrk="1" hangingPunct="1">
              <a:lnSpc>
                <a:spcPct val="102000"/>
              </a:lnSpc>
              <a:spcBef>
                <a:spcPts val="600"/>
              </a:spcBef>
              <a:spcAft>
                <a:spcPts val="0"/>
              </a:spcAft>
              <a:buClr>
                <a:srgbClr val="FF0000"/>
              </a:buClr>
              <a:buFont typeface="+mj-lt"/>
              <a:buAutoNum type="arabicPeriod"/>
              <a:defRPr/>
            </a:pPr>
            <a:r>
              <a:rPr lang="en-US" sz="2150" b="1" kern="0" smtClean="0">
                <a:solidFill>
                  <a:srgbClr val="0000FF"/>
                </a:solidFill>
                <a:latin typeface="Arial" charset="0"/>
              </a:rPr>
              <a:t>Các </a:t>
            </a:r>
            <a:r>
              <a:rPr lang="en-US" sz="2150" b="1" kern="0">
                <a:solidFill>
                  <a:srgbClr val="0000FF"/>
                </a:solidFill>
                <a:latin typeface="Arial" charset="0"/>
              </a:rPr>
              <a:t>trường hợp có thể thành lập khu vực bỏ phiếu trưng cầu ý dân riêng </a:t>
            </a:r>
            <a:r>
              <a:rPr lang="en-US" sz="2150" b="1" kern="0" smtClean="0">
                <a:solidFill>
                  <a:srgbClr val="0000FF"/>
                </a:solidFill>
                <a:latin typeface="Arial" charset="0"/>
              </a:rPr>
              <a:t>gồm:</a:t>
            </a:r>
          </a:p>
          <a:p>
            <a:pPr indent="-457200" algn="just" eaLnBrk="1" hangingPunct="1">
              <a:lnSpc>
                <a:spcPct val="102000"/>
              </a:lnSpc>
              <a:spcBef>
                <a:spcPts val="600"/>
              </a:spcBef>
              <a:spcAft>
                <a:spcPts val="0"/>
              </a:spcAft>
              <a:buClr>
                <a:srgbClr val="FF0000"/>
              </a:buClr>
              <a:buFont typeface="+mj-lt"/>
              <a:buAutoNum type="alphaLcParenR"/>
              <a:defRPr/>
            </a:pPr>
            <a:r>
              <a:rPr lang="en-US" sz="2150" b="1" kern="0" smtClean="0">
                <a:solidFill>
                  <a:srgbClr val="0000FF"/>
                </a:solidFill>
                <a:latin typeface="Arial" charset="0"/>
              </a:rPr>
              <a:t>Đơn </a:t>
            </a:r>
            <a:r>
              <a:rPr lang="en-US" sz="2150" b="1" kern="0">
                <a:solidFill>
                  <a:srgbClr val="0000FF"/>
                </a:solidFill>
                <a:latin typeface="Arial" charset="0"/>
              </a:rPr>
              <a:t>vị vũ trang nhân </a:t>
            </a:r>
            <a:r>
              <a:rPr lang="en-US" sz="2150" b="1" kern="0" smtClean="0">
                <a:solidFill>
                  <a:srgbClr val="0000FF"/>
                </a:solidFill>
                <a:latin typeface="Arial" charset="0"/>
              </a:rPr>
              <a:t>dân;</a:t>
            </a:r>
          </a:p>
          <a:p>
            <a:pPr indent="-457200" algn="just" eaLnBrk="1" hangingPunct="1">
              <a:lnSpc>
                <a:spcPct val="102000"/>
              </a:lnSpc>
              <a:spcBef>
                <a:spcPts val="600"/>
              </a:spcBef>
              <a:spcAft>
                <a:spcPts val="0"/>
              </a:spcAft>
              <a:buClr>
                <a:srgbClr val="FF0000"/>
              </a:buClr>
              <a:buFont typeface="+mj-lt"/>
              <a:buAutoNum type="alphaLcParenR"/>
              <a:defRPr/>
            </a:pPr>
            <a:r>
              <a:rPr lang="en-US" sz="2150" b="1" kern="0" smtClean="0">
                <a:solidFill>
                  <a:srgbClr val="0000FF"/>
                </a:solidFill>
                <a:latin typeface="Arial" charset="0"/>
              </a:rPr>
              <a:t>Bệnh </a:t>
            </a:r>
            <a:r>
              <a:rPr lang="en-US" sz="2150" b="1" kern="0">
                <a:solidFill>
                  <a:srgbClr val="0000FF"/>
                </a:solidFill>
                <a:latin typeface="Arial" charset="0"/>
              </a:rPr>
              <a:t>viện, nhà an dưỡng, nhà hộ sinh, </a:t>
            </a:r>
            <a:r>
              <a:rPr lang="en-US" sz="2150" b="1" kern="0" smtClean="0">
                <a:solidFill>
                  <a:srgbClr val="0000FF"/>
                </a:solidFill>
                <a:latin typeface="Arial" charset="0"/>
              </a:rPr>
              <a:t>CS chăm </a:t>
            </a:r>
            <a:r>
              <a:rPr lang="en-US" sz="2150" b="1" kern="0">
                <a:solidFill>
                  <a:srgbClr val="0000FF"/>
                </a:solidFill>
                <a:latin typeface="Arial" charset="0"/>
              </a:rPr>
              <a:t>sóc người khuyết tật, </a:t>
            </a:r>
            <a:r>
              <a:rPr lang="en-US" sz="2150" b="1" kern="0" smtClean="0">
                <a:solidFill>
                  <a:srgbClr val="0000FF"/>
                </a:solidFill>
                <a:latin typeface="Arial" charset="0"/>
              </a:rPr>
              <a:t>CS chăm </a:t>
            </a:r>
            <a:r>
              <a:rPr lang="en-US" sz="2150" b="1" kern="0">
                <a:solidFill>
                  <a:srgbClr val="0000FF"/>
                </a:solidFill>
                <a:latin typeface="Arial" charset="0"/>
              </a:rPr>
              <a:t>sóc người cao tuổi có từ năm mươi cử tri trở </a:t>
            </a:r>
            <a:r>
              <a:rPr lang="en-US" sz="2150" b="1" kern="0" smtClean="0">
                <a:solidFill>
                  <a:srgbClr val="0000FF"/>
                </a:solidFill>
                <a:latin typeface="Arial" charset="0"/>
              </a:rPr>
              <a:t>lên;</a:t>
            </a:r>
          </a:p>
          <a:p>
            <a:pPr indent="-457200" algn="just" eaLnBrk="1" hangingPunct="1">
              <a:lnSpc>
                <a:spcPct val="102000"/>
              </a:lnSpc>
              <a:spcBef>
                <a:spcPts val="600"/>
              </a:spcBef>
              <a:spcAft>
                <a:spcPts val="0"/>
              </a:spcAft>
              <a:buClr>
                <a:srgbClr val="FF0000"/>
              </a:buClr>
              <a:buFont typeface="+mj-lt"/>
              <a:buAutoNum type="alphaLcParenR"/>
              <a:defRPr/>
            </a:pPr>
            <a:r>
              <a:rPr lang="en-US" sz="2150" b="1" kern="0" smtClean="0">
                <a:solidFill>
                  <a:srgbClr val="0000FF"/>
                </a:solidFill>
                <a:latin typeface="Arial" charset="0"/>
              </a:rPr>
              <a:t>CS giáo </a:t>
            </a:r>
            <a:r>
              <a:rPr lang="en-US" sz="2150" b="1" kern="0">
                <a:solidFill>
                  <a:srgbClr val="0000FF"/>
                </a:solidFill>
                <a:latin typeface="Arial" charset="0"/>
              </a:rPr>
              <a:t>dục bắt buộc, </a:t>
            </a:r>
            <a:r>
              <a:rPr lang="en-US" sz="2150" b="1" kern="0" smtClean="0">
                <a:solidFill>
                  <a:srgbClr val="0000FF"/>
                </a:solidFill>
                <a:latin typeface="Arial" charset="0"/>
              </a:rPr>
              <a:t>CS cai </a:t>
            </a:r>
            <a:r>
              <a:rPr lang="en-US" sz="2150" b="1" kern="0">
                <a:solidFill>
                  <a:srgbClr val="0000FF"/>
                </a:solidFill>
                <a:latin typeface="Arial" charset="0"/>
              </a:rPr>
              <a:t>nghiện bắt buộc, trại tạm giam</a:t>
            </a:r>
            <a:r>
              <a:rPr lang="en-US" sz="2150" b="1" kern="0" smtClean="0">
                <a:solidFill>
                  <a:srgbClr val="0000FF"/>
                </a:solidFill>
                <a:latin typeface="Arial" charset="0"/>
              </a:rPr>
              <a:t>.</a:t>
            </a:r>
            <a:endParaRPr lang="en-US" sz="2150" b="1" kern="0">
              <a:solidFill>
                <a:srgbClr val="0000FF"/>
              </a:solidFill>
              <a:latin typeface="Arial" charset="0"/>
            </a:endParaRPr>
          </a:p>
        </p:txBody>
      </p:sp>
    </p:spTree>
    <p:extLst>
      <p:ext uri="{BB962C8B-B14F-4D97-AF65-F5344CB8AC3E}">
        <p14:creationId xmlns:p14="http://schemas.microsoft.com/office/powerpoint/2010/main" val="9436472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234950" y="152400"/>
            <a:ext cx="8680450" cy="762000"/>
          </a:xfrm>
        </p:spPr>
        <p:txBody>
          <a:bodyPr anchor="ctr"/>
          <a:lstStyle/>
          <a:p>
            <a:pPr algn="ctr"/>
            <a:r>
              <a:rPr lang="en-US" sz="2200" b="1" smtClean="0">
                <a:solidFill>
                  <a:srgbClr val="FF0000"/>
                </a:solidFill>
                <a:latin typeface="Arial" panose="020B0604020202020204" pitchFamily="34" charset="0"/>
                <a:cs typeface="Arial" panose="020B0604020202020204" pitchFamily="34" charset="0"/>
              </a:rPr>
              <a:t>CHƯƠNG V:</a:t>
            </a:r>
            <a:br>
              <a:rPr lang="en-US" sz="2200" b="1" smtClean="0">
                <a:solidFill>
                  <a:srgbClr val="FF0000"/>
                </a:solidFill>
                <a:latin typeface="Arial" panose="020B0604020202020204" pitchFamily="34" charset="0"/>
                <a:cs typeface="Arial" panose="020B0604020202020204" pitchFamily="34" charset="0"/>
              </a:rPr>
            </a:br>
            <a:r>
              <a:rPr lang="en-US" sz="2200" b="1" smtClean="0">
                <a:solidFill>
                  <a:srgbClr val="FF0000"/>
                </a:solidFill>
                <a:latin typeface="Arial" panose="020B0604020202020204" pitchFamily="34" charset="0"/>
                <a:cs typeface="Arial" panose="020B0604020202020204" pitchFamily="34" charset="0"/>
              </a:rPr>
              <a:t>THÔNG </a:t>
            </a:r>
            <a:r>
              <a:rPr lang="en-US" sz="2200" b="1">
                <a:solidFill>
                  <a:srgbClr val="FF0000"/>
                </a:solidFill>
                <a:latin typeface="Arial" panose="020B0604020202020204" pitchFamily="34" charset="0"/>
                <a:cs typeface="Arial" panose="020B0604020202020204" pitchFamily="34" charset="0"/>
              </a:rPr>
              <a:t>TIN, TUYÊN TRUYỀN VỀ TRƯNG CẦU Ý </a:t>
            </a:r>
            <a:r>
              <a:rPr lang="en-US" sz="2200" b="1" smtClean="0">
                <a:solidFill>
                  <a:srgbClr val="FF0000"/>
                </a:solidFill>
                <a:latin typeface="Arial" panose="020B0604020202020204" pitchFamily="34" charset="0"/>
                <a:cs typeface="Arial" panose="020B0604020202020204" pitchFamily="34" charset="0"/>
              </a:rPr>
              <a:t>DÂN</a:t>
            </a:r>
            <a:endParaRPr lang="en-US" sz="2200" b="1">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5000"/>
              </a:lnSpc>
              <a:spcBef>
                <a:spcPts val="600"/>
              </a:spcBef>
              <a:spcAft>
                <a:spcPts val="0"/>
              </a:spcAft>
              <a:buClr>
                <a:srgbClr val="FF0000"/>
              </a:buClr>
              <a:buFont typeface="Wingdings" panose="05000000000000000000" pitchFamily="2" charset="2"/>
              <a:buChar char="v"/>
              <a:defRPr/>
            </a:pPr>
            <a:r>
              <a:rPr lang="en-US" sz="2150" b="1" kern="0" smtClean="0">
                <a:solidFill>
                  <a:srgbClr val="FF0066"/>
                </a:solidFill>
                <a:latin typeface="Arial" charset="0"/>
              </a:rPr>
              <a:t>Điều </a:t>
            </a:r>
            <a:r>
              <a:rPr lang="en-US" sz="2150" b="1" kern="0">
                <a:solidFill>
                  <a:srgbClr val="FF0066"/>
                </a:solidFill>
                <a:latin typeface="Arial" charset="0"/>
              </a:rPr>
              <a:t>32. Nội dung thông tin, tuyên truyền về trưng cầu ý dân</a:t>
            </a:r>
          </a:p>
          <a:p>
            <a:pPr indent="-457200" algn="just" eaLnBrk="1" hangingPunct="1">
              <a:lnSpc>
                <a:spcPct val="105000"/>
              </a:lnSpc>
              <a:spcBef>
                <a:spcPts val="600"/>
              </a:spcBef>
              <a:spcAft>
                <a:spcPts val="0"/>
              </a:spcAft>
              <a:buClr>
                <a:srgbClr val="FF0000"/>
              </a:buClr>
              <a:buFont typeface="+mj-lt"/>
              <a:buAutoNum type="arabicPeriod"/>
              <a:defRPr/>
            </a:pPr>
            <a:r>
              <a:rPr lang="en-US" sz="2150" b="1" kern="0" smtClean="0">
                <a:solidFill>
                  <a:srgbClr val="0000FF"/>
                </a:solidFill>
                <a:latin typeface="Arial" charset="0"/>
              </a:rPr>
              <a:t>Sự </a:t>
            </a:r>
            <a:r>
              <a:rPr lang="en-US" sz="2150" b="1" kern="0">
                <a:solidFill>
                  <a:srgbClr val="0000FF"/>
                </a:solidFill>
                <a:latin typeface="Arial" charset="0"/>
              </a:rPr>
              <a:t>cần thiết của việc trưng cầu ý dân; mục đích, quan điểm trưng cầu ý </a:t>
            </a:r>
            <a:r>
              <a:rPr lang="en-US" sz="2150" b="1" kern="0" smtClean="0">
                <a:solidFill>
                  <a:srgbClr val="0000FF"/>
                </a:solidFill>
                <a:latin typeface="Arial" charset="0"/>
              </a:rPr>
              <a:t>dân.</a:t>
            </a:r>
          </a:p>
          <a:p>
            <a:pPr indent="-457200" algn="just" eaLnBrk="1" hangingPunct="1">
              <a:lnSpc>
                <a:spcPct val="105000"/>
              </a:lnSpc>
              <a:spcBef>
                <a:spcPts val="600"/>
              </a:spcBef>
              <a:spcAft>
                <a:spcPts val="0"/>
              </a:spcAft>
              <a:buClr>
                <a:srgbClr val="FF0000"/>
              </a:buClr>
              <a:buFont typeface="+mj-lt"/>
              <a:buAutoNum type="arabicPeriod"/>
              <a:defRPr/>
            </a:pPr>
            <a:r>
              <a:rPr lang="en-US" sz="2150" b="1" kern="0" smtClean="0">
                <a:solidFill>
                  <a:srgbClr val="0000FF"/>
                </a:solidFill>
                <a:latin typeface="Arial" charset="0"/>
              </a:rPr>
              <a:t>Nội </a:t>
            </a:r>
            <a:r>
              <a:rPr lang="en-US" sz="2150" b="1" kern="0">
                <a:solidFill>
                  <a:srgbClr val="0000FF"/>
                </a:solidFill>
                <a:latin typeface="Arial" charset="0"/>
              </a:rPr>
              <a:t>dung trưng cầu ý dân; các phương án, giải pháp để thực hiện kết quả trưng cầu ý </a:t>
            </a:r>
            <a:r>
              <a:rPr lang="en-US" sz="2150" b="1" kern="0" smtClean="0">
                <a:solidFill>
                  <a:srgbClr val="0000FF"/>
                </a:solidFill>
                <a:latin typeface="Arial" charset="0"/>
              </a:rPr>
              <a:t>dân.</a:t>
            </a:r>
          </a:p>
          <a:p>
            <a:pPr indent="-457200" algn="just" eaLnBrk="1" hangingPunct="1">
              <a:lnSpc>
                <a:spcPct val="105000"/>
              </a:lnSpc>
              <a:spcBef>
                <a:spcPts val="600"/>
              </a:spcBef>
              <a:spcAft>
                <a:spcPts val="0"/>
              </a:spcAft>
              <a:buClr>
                <a:srgbClr val="FF0000"/>
              </a:buClr>
              <a:buFont typeface="+mj-lt"/>
              <a:buAutoNum type="arabicPeriod"/>
              <a:defRPr/>
            </a:pPr>
            <a:r>
              <a:rPr lang="en-US" sz="2150" b="1" kern="0" smtClean="0">
                <a:solidFill>
                  <a:srgbClr val="0000FF"/>
                </a:solidFill>
                <a:latin typeface="Arial" charset="0"/>
              </a:rPr>
              <a:t>Đối </a:t>
            </a:r>
            <a:r>
              <a:rPr lang="en-US" sz="2150" b="1" kern="0">
                <a:solidFill>
                  <a:srgbClr val="0000FF"/>
                </a:solidFill>
                <a:latin typeface="Arial" charset="0"/>
              </a:rPr>
              <a:t>tượng, phạm vi tác động của vấn đề trưng cầu ý </a:t>
            </a:r>
            <a:r>
              <a:rPr lang="en-US" sz="2150" b="1" kern="0" smtClean="0">
                <a:solidFill>
                  <a:srgbClr val="0000FF"/>
                </a:solidFill>
                <a:latin typeface="Arial" charset="0"/>
              </a:rPr>
              <a:t>dân.</a:t>
            </a:r>
          </a:p>
          <a:p>
            <a:pPr indent="-457200" algn="just" eaLnBrk="1" hangingPunct="1">
              <a:lnSpc>
                <a:spcPct val="105000"/>
              </a:lnSpc>
              <a:spcBef>
                <a:spcPts val="600"/>
              </a:spcBef>
              <a:spcAft>
                <a:spcPts val="0"/>
              </a:spcAft>
              <a:buClr>
                <a:srgbClr val="FF0000"/>
              </a:buClr>
              <a:buFont typeface="+mj-lt"/>
              <a:buAutoNum type="arabicPeriod"/>
              <a:defRPr/>
            </a:pPr>
            <a:r>
              <a:rPr lang="en-US" sz="2150" b="1" kern="0" smtClean="0">
                <a:solidFill>
                  <a:srgbClr val="0000FF"/>
                </a:solidFill>
                <a:latin typeface="Arial" charset="0"/>
              </a:rPr>
              <a:t>Thời </a:t>
            </a:r>
            <a:r>
              <a:rPr lang="en-US" sz="2150" b="1" kern="0">
                <a:solidFill>
                  <a:srgbClr val="0000FF"/>
                </a:solidFill>
                <a:latin typeface="Arial" charset="0"/>
              </a:rPr>
              <a:t>gian tổ chức trưng cầu ý </a:t>
            </a:r>
            <a:r>
              <a:rPr lang="en-US" sz="2150" b="1" kern="0" smtClean="0">
                <a:solidFill>
                  <a:srgbClr val="0000FF"/>
                </a:solidFill>
                <a:latin typeface="Arial" charset="0"/>
              </a:rPr>
              <a:t>dân.</a:t>
            </a:r>
          </a:p>
          <a:p>
            <a:pPr indent="-457200" algn="just" eaLnBrk="1" hangingPunct="1">
              <a:lnSpc>
                <a:spcPct val="105000"/>
              </a:lnSpc>
              <a:spcBef>
                <a:spcPts val="600"/>
              </a:spcBef>
              <a:spcAft>
                <a:spcPts val="0"/>
              </a:spcAft>
              <a:buClr>
                <a:srgbClr val="FF0000"/>
              </a:buClr>
              <a:buFont typeface="+mj-lt"/>
              <a:buAutoNum type="arabicPeriod"/>
              <a:defRPr/>
            </a:pPr>
            <a:r>
              <a:rPr lang="en-US" sz="2150" b="1" kern="0" smtClean="0">
                <a:solidFill>
                  <a:srgbClr val="0000FF"/>
                </a:solidFill>
                <a:latin typeface="Arial" charset="0"/>
              </a:rPr>
              <a:t>Quyền</a:t>
            </a:r>
            <a:r>
              <a:rPr lang="en-US" sz="2150" b="1" kern="0">
                <a:solidFill>
                  <a:srgbClr val="0000FF"/>
                </a:solidFill>
                <a:latin typeface="Arial" charset="0"/>
              </a:rPr>
              <a:t>, nghĩa vụ, trách nhiệm của cử tri trong việc tham gia trưng cầu ý dân.</a:t>
            </a:r>
          </a:p>
          <a:p>
            <a:pPr indent="-457200" algn="just" eaLnBrk="1" hangingPunct="1">
              <a:lnSpc>
                <a:spcPct val="105000"/>
              </a:lnSpc>
              <a:spcBef>
                <a:spcPts val="600"/>
              </a:spcBef>
              <a:spcAft>
                <a:spcPts val="0"/>
              </a:spcAft>
              <a:buClr>
                <a:srgbClr val="FF0000"/>
              </a:buClr>
              <a:buFont typeface="+mj-lt"/>
              <a:buAutoNum type="arabicPeriod"/>
              <a:defRPr/>
            </a:pPr>
            <a:endParaRPr lang="en-US" sz="2150" b="1" kern="0">
              <a:solidFill>
                <a:srgbClr val="0000FF"/>
              </a:solidFill>
              <a:latin typeface="Arial" charset="0"/>
            </a:endParaRPr>
          </a:p>
        </p:txBody>
      </p:sp>
    </p:spTree>
    <p:extLst>
      <p:ext uri="{BB962C8B-B14F-4D97-AF65-F5344CB8AC3E}">
        <p14:creationId xmlns:p14="http://schemas.microsoft.com/office/powerpoint/2010/main" val="18001200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234950" y="152400"/>
            <a:ext cx="8680450" cy="762000"/>
          </a:xfrm>
        </p:spPr>
        <p:txBody>
          <a:bodyPr anchor="ctr"/>
          <a:lstStyle/>
          <a:p>
            <a:pPr algn="ctr">
              <a:lnSpc>
                <a:spcPct val="105000"/>
              </a:lnSpc>
            </a:pPr>
            <a:r>
              <a:rPr lang="en-US" sz="2000" b="1" smtClean="0">
                <a:solidFill>
                  <a:srgbClr val="FF0000"/>
                </a:solidFill>
                <a:latin typeface="Arial" panose="020B0604020202020204" pitchFamily="34" charset="0"/>
                <a:cs typeface="Arial" panose="020B0604020202020204" pitchFamily="34" charset="0"/>
              </a:rPr>
              <a:t>CHƯƠNG </a:t>
            </a:r>
            <a:r>
              <a:rPr lang="en-US" sz="2000" b="1">
                <a:solidFill>
                  <a:srgbClr val="FF0000"/>
                </a:solidFill>
                <a:latin typeface="Arial" panose="020B0604020202020204" pitchFamily="34" charset="0"/>
                <a:cs typeface="Arial" panose="020B0604020202020204" pitchFamily="34" charset="0"/>
              </a:rPr>
              <a:t>VI: TRÌNH TỰ, THỦ TỤC BỎ PHIẾU TRƯNG CẦU Ý DÂN; QUYỀN, NGHĨA VỤ CỦA CỬ TRI TRONG TRƯNG CẦU Ý DÂN</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20000"/>
              </a:lnSpc>
              <a:spcBef>
                <a:spcPts val="1200"/>
              </a:spcBef>
              <a:spcAft>
                <a:spcPts val="0"/>
              </a:spcAft>
              <a:buClr>
                <a:srgbClr val="FF0000"/>
              </a:buClr>
              <a:buFont typeface="Wingdings" panose="05000000000000000000" pitchFamily="2" charset="2"/>
              <a:buChar char="v"/>
              <a:defRPr/>
            </a:pPr>
            <a:r>
              <a:rPr lang="en-US" sz="2400" b="1" kern="0" smtClean="0">
                <a:solidFill>
                  <a:srgbClr val="FF0066"/>
                </a:solidFill>
                <a:latin typeface="Arial" charset="0"/>
              </a:rPr>
              <a:t>Điều </a:t>
            </a:r>
            <a:r>
              <a:rPr lang="en-US" sz="2400" b="1" kern="0">
                <a:solidFill>
                  <a:srgbClr val="FF0066"/>
                </a:solidFill>
                <a:latin typeface="Arial" charset="0"/>
              </a:rPr>
              <a:t>36. Thông báo về thời gian và địa điểm bỏ phiếu trưng cầu ý dân</a:t>
            </a:r>
          </a:p>
          <a:p>
            <a:pPr indent="-457200" algn="just" eaLnBrk="1" hangingPunct="1">
              <a:lnSpc>
                <a:spcPct val="120000"/>
              </a:lnSpc>
              <a:spcBef>
                <a:spcPts val="1200"/>
              </a:spcBef>
              <a:spcAft>
                <a:spcPts val="0"/>
              </a:spcAft>
              <a:buClr>
                <a:srgbClr val="FF0000"/>
              </a:buClr>
              <a:buFont typeface="Wingdings" panose="05000000000000000000" pitchFamily="2" charset="2"/>
              <a:buChar char="Ø"/>
              <a:defRPr/>
            </a:pPr>
            <a:r>
              <a:rPr lang="en-US" sz="2400" b="1" kern="0">
                <a:solidFill>
                  <a:srgbClr val="0000FF"/>
                </a:solidFill>
                <a:latin typeface="Arial" charset="0"/>
              </a:rPr>
              <a:t>Trong thời hạn 10 ngày trước ngày bỏ phiếu trưng cầu ý dân, Tổ trưng cầu ý dân phải thường xuyên thông báo cho cử tri ở địa phương biết về ngày bỏ phiếu, địa điểm bỏ phiếu, thời gian bỏ phiếu trưng cầu ý dân bằng hình thức niêm yết, phát thanh và các phương tiện thông tin đại chúng khác của địa phương</a:t>
            </a:r>
            <a:r>
              <a:rPr lang="en-US" sz="2400" b="1" kern="0" smtClean="0">
                <a:solidFill>
                  <a:srgbClr val="0000FF"/>
                </a:solidFill>
                <a:latin typeface="Arial" charset="0"/>
              </a:rPr>
              <a:t>.</a:t>
            </a:r>
            <a:endParaRPr lang="en-US" sz="2400" b="1" kern="0">
              <a:solidFill>
                <a:srgbClr val="0000FF"/>
              </a:solidFill>
              <a:latin typeface="Arial" charset="0"/>
            </a:endParaRPr>
          </a:p>
        </p:txBody>
      </p:sp>
    </p:spTree>
    <p:extLst>
      <p:ext uri="{BB962C8B-B14F-4D97-AF65-F5344CB8AC3E}">
        <p14:creationId xmlns:p14="http://schemas.microsoft.com/office/powerpoint/2010/main" val="20387179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234950" y="152400"/>
            <a:ext cx="8680450" cy="762000"/>
          </a:xfrm>
        </p:spPr>
        <p:txBody>
          <a:bodyPr anchor="ctr"/>
          <a:lstStyle/>
          <a:p>
            <a:pPr algn="ctr">
              <a:lnSpc>
                <a:spcPct val="105000"/>
              </a:lnSpc>
            </a:pPr>
            <a:r>
              <a:rPr lang="en-US" sz="2500" b="1" smtClean="0">
                <a:solidFill>
                  <a:srgbClr val="FF0000"/>
                </a:solidFill>
                <a:latin typeface="Arial" panose="020B0604020202020204" pitchFamily="34" charset="0"/>
                <a:cs typeface="Arial" panose="020B0604020202020204" pitchFamily="34" charset="0"/>
              </a:rPr>
              <a:t>Điều </a:t>
            </a:r>
            <a:r>
              <a:rPr lang="en-US" sz="2500" b="1">
                <a:solidFill>
                  <a:srgbClr val="FF0000"/>
                </a:solidFill>
                <a:latin typeface="Arial" panose="020B0604020202020204" pitchFamily="34" charset="0"/>
                <a:cs typeface="Arial" panose="020B0604020202020204" pitchFamily="34" charset="0"/>
              </a:rPr>
              <a:t>37. Thời gian bỏ phiếu trưng cầu ý dân</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5000"/>
              </a:lnSpc>
              <a:spcBef>
                <a:spcPts val="800"/>
              </a:spcBef>
              <a:spcAft>
                <a:spcPts val="0"/>
              </a:spcAft>
              <a:buClr>
                <a:srgbClr val="FF0000"/>
              </a:buClr>
              <a:buFont typeface="+mj-lt"/>
              <a:buAutoNum type="arabicPeriod"/>
              <a:defRPr/>
            </a:pPr>
            <a:r>
              <a:rPr lang="en-US" sz="2000" b="1" kern="0" smtClean="0">
                <a:solidFill>
                  <a:srgbClr val="0000FF"/>
                </a:solidFill>
                <a:latin typeface="Arial" charset="0"/>
              </a:rPr>
              <a:t>Việc </a:t>
            </a:r>
            <a:r>
              <a:rPr lang="en-US" sz="2000" b="1" kern="0">
                <a:solidFill>
                  <a:srgbClr val="0000FF"/>
                </a:solidFill>
                <a:latin typeface="Arial" charset="0"/>
              </a:rPr>
              <a:t>bỏ phiếu trưng cầu ý dân </a:t>
            </a:r>
            <a:r>
              <a:rPr lang="en-US" sz="2000" b="1" kern="0">
                <a:solidFill>
                  <a:srgbClr val="FF0066"/>
                </a:solidFill>
                <a:latin typeface="Arial" charset="0"/>
              </a:rPr>
              <a:t>bắt đầu từ </a:t>
            </a:r>
            <a:r>
              <a:rPr lang="en-US" sz="2000" b="1" kern="0" smtClean="0">
                <a:solidFill>
                  <a:srgbClr val="FF0066"/>
                </a:solidFill>
                <a:latin typeface="Arial" charset="0"/>
              </a:rPr>
              <a:t>07 </a:t>
            </a:r>
            <a:r>
              <a:rPr lang="en-US" sz="2000" b="1" kern="0">
                <a:solidFill>
                  <a:srgbClr val="FF0066"/>
                </a:solidFill>
                <a:latin typeface="Arial" charset="0"/>
              </a:rPr>
              <a:t>giờ sáng đến </a:t>
            </a:r>
            <a:r>
              <a:rPr lang="en-US" sz="2000" b="1" kern="0" smtClean="0">
                <a:solidFill>
                  <a:srgbClr val="FF0066"/>
                </a:solidFill>
                <a:latin typeface="Arial" charset="0"/>
              </a:rPr>
              <a:t>07 </a:t>
            </a:r>
            <a:r>
              <a:rPr lang="en-US" sz="2000" b="1" kern="0">
                <a:solidFill>
                  <a:srgbClr val="FF0066"/>
                </a:solidFill>
                <a:latin typeface="Arial" charset="0"/>
              </a:rPr>
              <a:t>giờ tối cùng ngày</a:t>
            </a:r>
            <a:r>
              <a:rPr lang="en-US" sz="2000" b="1" kern="0">
                <a:solidFill>
                  <a:srgbClr val="0000FF"/>
                </a:solidFill>
                <a:latin typeface="Arial" charset="0"/>
              </a:rPr>
              <a:t>. Tùy tình hình địa phương, Tổ trưng cầu ý dân có thể quyết định cho bắt đầu việc bỏ phiếu sớm hơn nhưng không được trước </a:t>
            </a:r>
            <a:r>
              <a:rPr lang="en-US" sz="2000" b="1" kern="0" smtClean="0">
                <a:solidFill>
                  <a:srgbClr val="0000FF"/>
                </a:solidFill>
                <a:latin typeface="Arial" charset="0"/>
              </a:rPr>
              <a:t>05 </a:t>
            </a:r>
            <a:r>
              <a:rPr lang="en-US" sz="2000" b="1" kern="0">
                <a:solidFill>
                  <a:srgbClr val="0000FF"/>
                </a:solidFill>
                <a:latin typeface="Arial" charset="0"/>
              </a:rPr>
              <a:t>giờ sáng hoặc kết thúc muộn hơn nhưng không được quá </a:t>
            </a:r>
            <a:r>
              <a:rPr lang="en-US" sz="2000" b="1" kern="0" smtClean="0">
                <a:solidFill>
                  <a:srgbClr val="0000FF"/>
                </a:solidFill>
                <a:latin typeface="Arial" charset="0"/>
              </a:rPr>
              <a:t>09 </a:t>
            </a:r>
            <a:r>
              <a:rPr lang="en-US" sz="2000" b="1" kern="0">
                <a:solidFill>
                  <a:srgbClr val="0000FF"/>
                </a:solidFill>
                <a:latin typeface="Arial" charset="0"/>
              </a:rPr>
              <a:t>giờ tối cùng </a:t>
            </a:r>
            <a:r>
              <a:rPr lang="en-US" sz="2000" b="1" kern="0" smtClean="0">
                <a:solidFill>
                  <a:srgbClr val="0000FF"/>
                </a:solidFill>
                <a:latin typeface="Arial" charset="0"/>
              </a:rPr>
              <a:t>ngày.</a:t>
            </a:r>
          </a:p>
          <a:p>
            <a:pPr marL="577850" indent="0" algn="just" eaLnBrk="1" hangingPunct="1">
              <a:lnSpc>
                <a:spcPct val="105000"/>
              </a:lnSpc>
              <a:spcBef>
                <a:spcPts val="800"/>
              </a:spcBef>
              <a:spcAft>
                <a:spcPts val="0"/>
              </a:spcAft>
              <a:buClr>
                <a:srgbClr val="FF0000"/>
              </a:buClr>
              <a:buNone/>
              <a:defRPr/>
            </a:pPr>
            <a:r>
              <a:rPr lang="en-US" sz="2000" b="1" kern="0" smtClean="0">
                <a:solidFill>
                  <a:srgbClr val="0000FF"/>
                </a:solidFill>
                <a:latin typeface="Arial" charset="0"/>
              </a:rPr>
              <a:t>Trường </a:t>
            </a:r>
            <a:r>
              <a:rPr lang="en-US" sz="2000" b="1" kern="0">
                <a:solidFill>
                  <a:srgbClr val="0000FF"/>
                </a:solidFill>
                <a:latin typeface="Arial" charset="0"/>
              </a:rPr>
              <a:t>hợp ở khu vực bỏ phiếu trưng cầu ý dân đã có </a:t>
            </a:r>
            <a:r>
              <a:rPr lang="en-US" sz="2000" b="1" kern="0" smtClean="0">
                <a:solidFill>
                  <a:srgbClr val="0000FF"/>
                </a:solidFill>
                <a:latin typeface="Arial" charset="0"/>
              </a:rPr>
              <a:t>100% cử </a:t>
            </a:r>
            <a:r>
              <a:rPr lang="en-US" sz="2000" b="1" kern="0">
                <a:solidFill>
                  <a:srgbClr val="0000FF"/>
                </a:solidFill>
                <a:latin typeface="Arial" charset="0"/>
              </a:rPr>
              <a:t>tri trong danh sách thực hiện việc bỏ phiếu thì việc bỏ phiếu ở khu vực bỏ phiếu đó có thể kết thúc sớm nhưng không được trước </a:t>
            </a:r>
            <a:r>
              <a:rPr lang="en-US" sz="2000" b="1" kern="0" smtClean="0">
                <a:solidFill>
                  <a:srgbClr val="0000FF"/>
                </a:solidFill>
                <a:latin typeface="Arial" charset="0"/>
              </a:rPr>
              <a:t>03 giờ </a:t>
            </a:r>
            <a:r>
              <a:rPr lang="en-US" sz="2000" b="1" kern="0">
                <a:solidFill>
                  <a:srgbClr val="0000FF"/>
                </a:solidFill>
                <a:latin typeface="Arial" charset="0"/>
              </a:rPr>
              <a:t>chiều cùng </a:t>
            </a:r>
            <a:r>
              <a:rPr lang="en-US" sz="2000" b="1" kern="0" smtClean="0">
                <a:solidFill>
                  <a:srgbClr val="0000FF"/>
                </a:solidFill>
                <a:latin typeface="Arial" charset="0"/>
              </a:rPr>
              <a:t>ngày.</a:t>
            </a:r>
          </a:p>
          <a:p>
            <a:pPr indent="-457200" algn="just" eaLnBrk="1" hangingPunct="1">
              <a:lnSpc>
                <a:spcPct val="105000"/>
              </a:lnSpc>
              <a:spcBef>
                <a:spcPts val="800"/>
              </a:spcBef>
              <a:spcAft>
                <a:spcPts val="0"/>
              </a:spcAft>
              <a:buClr>
                <a:srgbClr val="FF0000"/>
              </a:buClr>
              <a:buFont typeface="+mj-lt"/>
              <a:buAutoNum type="arabicPeriod" startAt="2"/>
              <a:defRPr/>
            </a:pPr>
            <a:r>
              <a:rPr lang="en-US" sz="2000" b="1" kern="0" smtClean="0">
                <a:solidFill>
                  <a:srgbClr val="0000FF"/>
                </a:solidFill>
                <a:latin typeface="Arial" charset="0"/>
              </a:rPr>
              <a:t>Trước </a:t>
            </a:r>
            <a:r>
              <a:rPr lang="en-US" sz="2000" b="1" kern="0">
                <a:solidFill>
                  <a:srgbClr val="0000FF"/>
                </a:solidFill>
                <a:latin typeface="Arial" charset="0"/>
              </a:rPr>
              <a:t>khi bỏ phiếu, Tổ trưng cầu ý dân phải kiểm tra hòm phiếu trước sự chứng kiến của cử </a:t>
            </a:r>
            <a:r>
              <a:rPr lang="en-US" sz="2000" b="1" kern="0" smtClean="0">
                <a:solidFill>
                  <a:srgbClr val="0000FF"/>
                </a:solidFill>
                <a:latin typeface="Arial" charset="0"/>
              </a:rPr>
              <a:t>tri.</a:t>
            </a:r>
          </a:p>
          <a:p>
            <a:pPr indent="-457200" algn="just" eaLnBrk="1" hangingPunct="1">
              <a:lnSpc>
                <a:spcPct val="105000"/>
              </a:lnSpc>
              <a:spcBef>
                <a:spcPts val="800"/>
              </a:spcBef>
              <a:spcAft>
                <a:spcPts val="0"/>
              </a:spcAft>
              <a:buClr>
                <a:srgbClr val="FF0000"/>
              </a:buClr>
              <a:buFont typeface="+mj-lt"/>
              <a:buAutoNum type="arabicPeriod" startAt="2"/>
              <a:defRPr/>
            </a:pPr>
            <a:r>
              <a:rPr lang="en-US" sz="2000" b="1" kern="0" smtClean="0">
                <a:solidFill>
                  <a:srgbClr val="0000FF"/>
                </a:solidFill>
                <a:latin typeface="Arial" charset="0"/>
              </a:rPr>
              <a:t>Việc </a:t>
            </a:r>
            <a:r>
              <a:rPr lang="en-US" sz="2000" b="1" kern="0">
                <a:solidFill>
                  <a:srgbClr val="0000FF"/>
                </a:solidFill>
                <a:latin typeface="Arial" charset="0"/>
              </a:rPr>
              <a:t>bỏ phiếu phải được tiến hành liên tục. Trong trường hợp có sự kiện bất ngờ làm gián đoạn việc bỏ phiếu thì Tổ trưng cầu ý dân phải lập tức niêm phong hòm phiếu, tài liệu liên quan trực tiếp đến trưng cầu ý dân, kịp thời báo cáo </a:t>
            </a:r>
            <a:r>
              <a:rPr lang="en-US" sz="2000" b="1" kern="0" smtClean="0">
                <a:solidFill>
                  <a:srgbClr val="0000FF"/>
                </a:solidFill>
                <a:latin typeface="Arial" charset="0"/>
              </a:rPr>
              <a:t>UBND cấp </a:t>
            </a:r>
            <a:r>
              <a:rPr lang="en-US" sz="2000" b="1" kern="0">
                <a:solidFill>
                  <a:srgbClr val="0000FF"/>
                </a:solidFill>
                <a:latin typeface="Arial" charset="0"/>
              </a:rPr>
              <a:t>xã, đồng thời phải có những biện pháp cần thiết để việc bỏ phiếu được tiếp tục</a:t>
            </a:r>
            <a:r>
              <a:rPr lang="en-US" sz="2000" b="1" kern="0" smtClean="0">
                <a:solidFill>
                  <a:srgbClr val="0000FF"/>
                </a:solidFill>
                <a:latin typeface="Arial" charset="0"/>
              </a:rPr>
              <a:t>.</a:t>
            </a:r>
            <a:endParaRPr lang="en-US" sz="2000" b="1" kern="0">
              <a:solidFill>
                <a:srgbClr val="0000FF"/>
              </a:solidFill>
              <a:latin typeface="Arial" charset="0"/>
            </a:endParaRPr>
          </a:p>
        </p:txBody>
      </p:sp>
    </p:spTree>
    <p:extLst>
      <p:ext uri="{BB962C8B-B14F-4D97-AF65-F5344CB8AC3E}">
        <p14:creationId xmlns:p14="http://schemas.microsoft.com/office/powerpoint/2010/main" val="262757706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234950" y="152400"/>
            <a:ext cx="8680450" cy="762000"/>
          </a:xfrm>
        </p:spPr>
        <p:txBody>
          <a:bodyPr anchor="ctr"/>
          <a:lstStyle/>
          <a:p>
            <a:pPr algn="ctr"/>
            <a:r>
              <a:rPr lang="en-US" sz="2500" b="1">
                <a:solidFill>
                  <a:srgbClr val="FF0000"/>
                </a:solidFill>
                <a:latin typeface="Arial" panose="020B0604020202020204" pitchFamily="34" charset="0"/>
                <a:cs typeface="Arial" panose="020B0604020202020204" pitchFamily="34" charset="0"/>
              </a:rPr>
              <a:t>CHƯƠNG </a:t>
            </a:r>
            <a:r>
              <a:rPr lang="en-US" sz="2500" b="1" smtClean="0">
                <a:solidFill>
                  <a:srgbClr val="FF0000"/>
                </a:solidFill>
                <a:latin typeface="Arial" panose="020B0604020202020204" pitchFamily="34" charset="0"/>
                <a:cs typeface="Arial" panose="020B0604020202020204" pitchFamily="34" charset="0"/>
              </a:rPr>
              <a:t>VII: KẾT </a:t>
            </a:r>
            <a:r>
              <a:rPr lang="en-US" sz="2500" b="1">
                <a:solidFill>
                  <a:srgbClr val="FF0000"/>
                </a:solidFill>
                <a:latin typeface="Arial" panose="020B0604020202020204" pitchFamily="34" charset="0"/>
                <a:cs typeface="Arial" panose="020B0604020202020204" pitchFamily="34" charset="0"/>
              </a:rPr>
              <a:t>QUẢ TRƯNG CẦU Ý </a:t>
            </a:r>
            <a:r>
              <a:rPr lang="en-US" sz="2500" b="1" smtClean="0">
                <a:solidFill>
                  <a:srgbClr val="FF0000"/>
                </a:solidFill>
                <a:latin typeface="Arial" panose="020B0604020202020204" pitchFamily="34" charset="0"/>
                <a:cs typeface="Arial" panose="020B0604020202020204" pitchFamily="34" charset="0"/>
              </a:rPr>
              <a:t>DÂN</a:t>
            </a:r>
            <a:endParaRPr lang="en-US" sz="2500" b="1">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20000"/>
              </a:lnSpc>
              <a:spcBef>
                <a:spcPts val="1200"/>
              </a:spcBef>
              <a:spcAft>
                <a:spcPts val="0"/>
              </a:spcAft>
              <a:buClr>
                <a:srgbClr val="FF0000"/>
              </a:buClr>
              <a:buFont typeface="Wingdings" panose="05000000000000000000" pitchFamily="2" charset="2"/>
              <a:buChar char="v"/>
              <a:defRPr/>
            </a:pPr>
            <a:r>
              <a:rPr lang="en-US" sz="2400" b="1" kern="0" smtClean="0">
                <a:solidFill>
                  <a:srgbClr val="FF0066"/>
                </a:solidFill>
                <a:latin typeface="Arial" charset="0"/>
              </a:rPr>
              <a:t>Mục </a:t>
            </a:r>
            <a:r>
              <a:rPr lang="en-US" sz="2400" b="1" kern="0">
                <a:solidFill>
                  <a:srgbClr val="FF0066"/>
                </a:solidFill>
                <a:latin typeface="Arial" charset="0"/>
              </a:rPr>
              <a:t>2. KẾT QUẢ TRƯNG CẦU Ý DÂN</a:t>
            </a:r>
          </a:p>
          <a:p>
            <a:pPr indent="-457200" algn="just" eaLnBrk="1" hangingPunct="1">
              <a:lnSpc>
                <a:spcPct val="120000"/>
              </a:lnSpc>
              <a:spcBef>
                <a:spcPts val="1200"/>
              </a:spcBef>
              <a:spcAft>
                <a:spcPts val="0"/>
              </a:spcAft>
              <a:buClr>
                <a:srgbClr val="FF0000"/>
              </a:buClr>
              <a:buFont typeface="Wingdings" panose="05000000000000000000" pitchFamily="2" charset="2"/>
              <a:buChar char="Ø"/>
              <a:defRPr/>
            </a:pPr>
            <a:r>
              <a:rPr lang="en-US" sz="2400" b="1" kern="0">
                <a:solidFill>
                  <a:srgbClr val="FF0066"/>
                </a:solidFill>
                <a:latin typeface="Arial" charset="0"/>
              </a:rPr>
              <a:t>Điều 44. Kết quả trưng cầu ý dân</a:t>
            </a:r>
          </a:p>
          <a:p>
            <a:pPr indent="-457200" algn="just" eaLnBrk="1" hangingPunct="1">
              <a:lnSpc>
                <a:spcPct val="120000"/>
              </a:lnSpc>
              <a:spcBef>
                <a:spcPts val="1200"/>
              </a:spcBef>
              <a:spcAft>
                <a:spcPts val="0"/>
              </a:spcAft>
              <a:buClr>
                <a:srgbClr val="FF0000"/>
              </a:buClr>
              <a:buFont typeface="+mj-lt"/>
              <a:buAutoNum type="arabicPeriod"/>
              <a:defRPr/>
            </a:pPr>
            <a:r>
              <a:rPr lang="en-US" sz="2400" b="1" kern="0" smtClean="0">
                <a:solidFill>
                  <a:srgbClr val="0000FF"/>
                </a:solidFill>
                <a:latin typeface="Arial" charset="0"/>
              </a:rPr>
              <a:t>Cuộc </a:t>
            </a:r>
            <a:r>
              <a:rPr lang="en-US" sz="2400" b="1" kern="0">
                <a:solidFill>
                  <a:srgbClr val="0000FF"/>
                </a:solidFill>
                <a:latin typeface="Arial" charset="0"/>
              </a:rPr>
              <a:t>trưng cầu ý dân hợp lệ phải được ít nhất </a:t>
            </a:r>
            <a:r>
              <a:rPr lang="en-US" sz="2400" b="1" kern="0" smtClean="0">
                <a:solidFill>
                  <a:srgbClr val="0000FF"/>
                </a:solidFill>
                <a:latin typeface="Arial" charset="0"/>
              </a:rPr>
              <a:t>3/4 </a:t>
            </a:r>
            <a:r>
              <a:rPr lang="en-US" sz="2400" b="1" kern="0">
                <a:solidFill>
                  <a:srgbClr val="0000FF"/>
                </a:solidFill>
                <a:latin typeface="Arial" charset="0"/>
              </a:rPr>
              <a:t>tổng số cử tri cả nước có tên trong danh sách cử tri đi bỏ </a:t>
            </a:r>
            <a:r>
              <a:rPr lang="en-US" sz="2400" b="1" kern="0" smtClean="0">
                <a:solidFill>
                  <a:srgbClr val="0000FF"/>
                </a:solidFill>
                <a:latin typeface="Arial" charset="0"/>
              </a:rPr>
              <a:t>phiếu.</a:t>
            </a:r>
          </a:p>
          <a:p>
            <a:pPr indent="-457200" algn="just" eaLnBrk="1" hangingPunct="1">
              <a:lnSpc>
                <a:spcPct val="120000"/>
              </a:lnSpc>
              <a:spcBef>
                <a:spcPts val="1200"/>
              </a:spcBef>
              <a:spcAft>
                <a:spcPts val="0"/>
              </a:spcAft>
              <a:buClr>
                <a:srgbClr val="FF0000"/>
              </a:buClr>
              <a:buFont typeface="+mj-lt"/>
              <a:buAutoNum type="arabicPeriod"/>
              <a:defRPr/>
            </a:pPr>
            <a:r>
              <a:rPr lang="en-US" sz="2400" b="1" kern="0" smtClean="0">
                <a:solidFill>
                  <a:srgbClr val="0000FF"/>
                </a:solidFill>
                <a:latin typeface="Arial" charset="0"/>
              </a:rPr>
              <a:t>Nội </a:t>
            </a:r>
            <a:r>
              <a:rPr lang="en-US" sz="2400" b="1" kern="0">
                <a:solidFill>
                  <a:srgbClr val="0000FF"/>
                </a:solidFill>
                <a:latin typeface="Arial" charset="0"/>
              </a:rPr>
              <a:t>dung trưng cầu ý dân được quá nửa số phiếu hợp lệ tán thành có giá trị thi hành; đối với trưng cầu ý dân về Hiến pháp quy định tại khoản 1 Điều 6 của Luật này phải được ít nhất </a:t>
            </a:r>
            <a:r>
              <a:rPr lang="en-US" sz="2400" b="1" kern="0" smtClean="0">
                <a:solidFill>
                  <a:srgbClr val="0000FF"/>
                </a:solidFill>
                <a:latin typeface="Arial" charset="0"/>
              </a:rPr>
              <a:t>2/3 </a:t>
            </a:r>
            <a:r>
              <a:rPr lang="en-US" sz="2400" b="1" kern="0">
                <a:solidFill>
                  <a:srgbClr val="0000FF"/>
                </a:solidFill>
                <a:latin typeface="Arial" charset="0"/>
              </a:rPr>
              <a:t>số phiếu hợp lệ tán thành.</a:t>
            </a:r>
          </a:p>
          <a:p>
            <a:pPr indent="-457200" algn="just" eaLnBrk="1" hangingPunct="1">
              <a:lnSpc>
                <a:spcPct val="120000"/>
              </a:lnSpc>
              <a:spcBef>
                <a:spcPts val="1200"/>
              </a:spcBef>
              <a:spcAft>
                <a:spcPts val="0"/>
              </a:spcAft>
              <a:buClr>
                <a:srgbClr val="FF0000"/>
              </a:buClr>
              <a:buFont typeface="Wingdings" panose="05000000000000000000" pitchFamily="2" charset="2"/>
              <a:buChar char="Ø"/>
              <a:defRPr/>
            </a:pPr>
            <a:endParaRPr lang="en-US" sz="2400" b="1" kern="0">
              <a:solidFill>
                <a:srgbClr val="0000FF"/>
              </a:solidFill>
              <a:latin typeface="Arial" charset="0"/>
            </a:endParaRPr>
          </a:p>
        </p:txBody>
      </p:sp>
    </p:spTree>
    <p:extLst>
      <p:ext uri="{BB962C8B-B14F-4D97-AF65-F5344CB8AC3E}">
        <p14:creationId xmlns:p14="http://schemas.microsoft.com/office/powerpoint/2010/main" val="8648572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628650" indent="-514350" algn="just" eaLnBrk="1" hangingPunct="1">
              <a:lnSpc>
                <a:spcPct val="130000"/>
              </a:lnSpc>
              <a:spcBef>
                <a:spcPts val="600"/>
              </a:spcBef>
              <a:spcAft>
                <a:spcPts val="600"/>
              </a:spcAft>
              <a:buClr>
                <a:srgbClr val="FF0000"/>
              </a:buClr>
              <a:buFont typeface="+mj-lt"/>
              <a:buAutoNum type="arabicPeriod"/>
              <a:defRPr/>
            </a:pPr>
            <a:r>
              <a:rPr lang="en-US" sz="2500" b="1" kern="0" smtClean="0">
                <a:solidFill>
                  <a:srgbClr val="0000FF"/>
                </a:solidFill>
                <a:latin typeface="Arial" panose="020B0604020202020204" pitchFamily="34" charset="0"/>
                <a:cs typeface="Arial" panose="020B0604020202020204" pitchFamily="34" charset="0"/>
              </a:rPr>
              <a:t>Trưng cầu ý dân là gì? (what)</a:t>
            </a:r>
          </a:p>
          <a:p>
            <a:pPr marL="628650" indent="-514350" algn="just" eaLnBrk="1" hangingPunct="1">
              <a:lnSpc>
                <a:spcPct val="130000"/>
              </a:lnSpc>
              <a:spcBef>
                <a:spcPts val="600"/>
              </a:spcBef>
              <a:spcAft>
                <a:spcPts val="600"/>
              </a:spcAft>
              <a:buClr>
                <a:srgbClr val="FF0000"/>
              </a:buClr>
              <a:buFont typeface="+mj-lt"/>
              <a:buAutoNum type="arabicPeriod"/>
              <a:defRPr/>
            </a:pPr>
            <a:r>
              <a:rPr lang="en-US" sz="2500" b="1" kern="0" smtClean="0">
                <a:solidFill>
                  <a:srgbClr val="0000FF"/>
                </a:solidFill>
                <a:latin typeface="Arial" panose="020B0604020202020204" pitchFamily="34" charset="0"/>
                <a:cs typeface="Arial" panose="020B0604020202020204" pitchFamily="34" charset="0"/>
              </a:rPr>
              <a:t>Những vấn đề gì, việc gì cần trưng cầu ý dân? (what)</a:t>
            </a:r>
          </a:p>
          <a:p>
            <a:pPr marL="628650" indent="-514350" algn="just" eaLnBrk="1" hangingPunct="1">
              <a:lnSpc>
                <a:spcPct val="130000"/>
              </a:lnSpc>
              <a:spcBef>
                <a:spcPts val="600"/>
              </a:spcBef>
              <a:spcAft>
                <a:spcPts val="600"/>
              </a:spcAft>
              <a:buClr>
                <a:srgbClr val="FF0000"/>
              </a:buClr>
              <a:buFont typeface="+mj-lt"/>
              <a:buAutoNum type="arabicPeriod"/>
              <a:defRPr/>
            </a:pPr>
            <a:r>
              <a:rPr lang="en-US" sz="2500" b="1" kern="0" smtClean="0">
                <a:solidFill>
                  <a:srgbClr val="0000FF"/>
                </a:solidFill>
                <a:latin typeface="Arial" panose="020B0604020202020204" pitchFamily="34" charset="0"/>
                <a:cs typeface="Arial" panose="020B0604020202020204" pitchFamily="34" charset="0"/>
              </a:rPr>
              <a:t>Cách thức tổ chức trưng cầu ý dân? (when, where, how)</a:t>
            </a:r>
          </a:p>
          <a:p>
            <a:pPr marL="628650" indent="-514350" algn="just" eaLnBrk="1" hangingPunct="1">
              <a:lnSpc>
                <a:spcPct val="130000"/>
              </a:lnSpc>
              <a:spcBef>
                <a:spcPts val="600"/>
              </a:spcBef>
              <a:spcAft>
                <a:spcPts val="600"/>
              </a:spcAft>
              <a:buClr>
                <a:srgbClr val="FF0000"/>
              </a:buClr>
              <a:buFont typeface="+mj-lt"/>
              <a:buAutoNum type="arabicPeriod"/>
              <a:defRPr/>
            </a:pPr>
            <a:r>
              <a:rPr lang="en-US" sz="2500" b="1" kern="0" smtClean="0">
                <a:solidFill>
                  <a:srgbClr val="0000FF"/>
                </a:solidFill>
                <a:latin typeface="Arial" panose="020B0604020202020204" pitchFamily="34" charset="0"/>
                <a:cs typeface="Arial" panose="020B0604020202020204" pitchFamily="34" charset="0"/>
              </a:rPr>
              <a:t>Cơ quan, tổ chức nào thực hiện trưng cầu ý dân? (who)</a:t>
            </a:r>
          </a:p>
          <a:p>
            <a:pPr marL="628650" indent="-514350" algn="just" eaLnBrk="1" hangingPunct="1">
              <a:lnSpc>
                <a:spcPct val="130000"/>
              </a:lnSpc>
              <a:spcBef>
                <a:spcPts val="600"/>
              </a:spcBef>
              <a:spcAft>
                <a:spcPts val="600"/>
              </a:spcAft>
              <a:buClr>
                <a:srgbClr val="FF0000"/>
              </a:buClr>
              <a:buFont typeface="+mj-lt"/>
              <a:buAutoNum type="arabicPeriod"/>
              <a:defRPr/>
            </a:pPr>
            <a:r>
              <a:rPr lang="en-US" sz="2500" b="1" kern="0" smtClean="0">
                <a:solidFill>
                  <a:srgbClr val="0000FF"/>
                </a:solidFill>
                <a:latin typeface="Arial" panose="020B0604020202020204" pitchFamily="34" charset="0"/>
                <a:cs typeface="Arial" panose="020B0604020202020204" pitchFamily="34" charset="0"/>
              </a:rPr>
              <a:t>Ai là người được trưng cầu ý dân? (who)</a:t>
            </a:r>
          </a:p>
          <a:p>
            <a:pPr marL="628650" indent="-514350" algn="just" eaLnBrk="1" hangingPunct="1">
              <a:lnSpc>
                <a:spcPct val="130000"/>
              </a:lnSpc>
              <a:spcBef>
                <a:spcPts val="600"/>
              </a:spcBef>
              <a:spcAft>
                <a:spcPts val="600"/>
              </a:spcAft>
              <a:buClr>
                <a:srgbClr val="FF0000"/>
              </a:buClr>
              <a:buFont typeface="+mj-lt"/>
              <a:buAutoNum type="arabicPeriod"/>
              <a:defRPr/>
            </a:pPr>
            <a:r>
              <a:rPr lang="en-US" sz="2500" b="1" kern="0" smtClean="0">
                <a:solidFill>
                  <a:srgbClr val="0000FF"/>
                </a:solidFill>
                <a:latin typeface="Arial" panose="020B0604020202020204" pitchFamily="34" charset="0"/>
                <a:cs typeface="Arial" panose="020B0604020202020204" pitchFamily="34" charset="0"/>
              </a:rPr>
              <a:t>Cách xác định kết quả trưng cầu ý dân và việc thực hiện kết quả? (how)</a:t>
            </a:r>
            <a:endParaRPr lang="en-US" sz="2500" b="1" u="sng" kern="0">
              <a:solidFill>
                <a:srgbClr val="0000FF"/>
              </a:solidFill>
              <a:latin typeface="Arial" panose="020B0604020202020204" pitchFamily="34" charset="0"/>
              <a:cs typeface="Arial" panose="020B0604020202020204" pitchFamily="34" charset="0"/>
            </a:endParaRPr>
          </a:p>
        </p:txBody>
      </p:sp>
      <p:sp>
        <p:nvSpPr>
          <p:cNvPr id="7" name="Title 1"/>
          <p:cNvSpPr>
            <a:spLocks noGrp="1"/>
          </p:cNvSpPr>
          <p:nvPr>
            <p:ph type="title"/>
          </p:nvPr>
        </p:nvSpPr>
        <p:spPr>
          <a:xfrm>
            <a:off x="234950" y="152400"/>
            <a:ext cx="8680450" cy="762000"/>
          </a:xfrm>
        </p:spPr>
        <p:txBody>
          <a:bodyPr anchor="ctr"/>
          <a:lstStyle/>
          <a:p>
            <a:pPr algn="ctr">
              <a:lnSpc>
                <a:spcPct val="105000"/>
              </a:lnSpc>
              <a:spcBef>
                <a:spcPts val="0"/>
              </a:spcBef>
            </a:pPr>
            <a:r>
              <a:rPr lang="en-US" sz="2400" b="1" smtClean="0">
                <a:solidFill>
                  <a:srgbClr val="FF0000"/>
                </a:solidFill>
                <a:latin typeface="Arial" panose="020B0604020202020204" pitchFamily="34" charset="0"/>
                <a:cs typeface="Arial" panose="020B0604020202020204" pitchFamily="34" charset="0"/>
              </a:rPr>
              <a:t>CÂU HỎI TÌNH HUỐNG</a:t>
            </a:r>
            <a:endParaRPr lang="en-US" sz="2400" b="1">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890892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234950" y="152400"/>
            <a:ext cx="8680450" cy="762000"/>
          </a:xfrm>
        </p:spPr>
        <p:txBody>
          <a:bodyPr anchor="ctr"/>
          <a:lstStyle/>
          <a:p>
            <a:pPr algn="ctr">
              <a:lnSpc>
                <a:spcPct val="105000"/>
              </a:lnSpc>
            </a:pPr>
            <a:r>
              <a:rPr lang="en-US" sz="2500" b="1" smtClean="0">
                <a:solidFill>
                  <a:srgbClr val="FF0000"/>
                </a:solidFill>
                <a:latin typeface="Arial" panose="020B0604020202020204" pitchFamily="34" charset="0"/>
                <a:cs typeface="Arial" panose="020B0604020202020204" pitchFamily="34" charset="0"/>
              </a:rPr>
              <a:t>Điều </a:t>
            </a:r>
            <a:r>
              <a:rPr lang="en-US" sz="2500" b="1">
                <a:solidFill>
                  <a:srgbClr val="FF0000"/>
                </a:solidFill>
                <a:latin typeface="Arial" panose="020B0604020202020204" pitchFamily="34" charset="0"/>
                <a:cs typeface="Arial" panose="020B0604020202020204" pitchFamily="34" charset="0"/>
              </a:rPr>
              <a:t>48. Xác định và công bố kết quả trưng cầu ý dân</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20000"/>
              </a:lnSpc>
              <a:spcBef>
                <a:spcPts val="1200"/>
              </a:spcBef>
              <a:spcAft>
                <a:spcPts val="0"/>
              </a:spcAft>
              <a:buClr>
                <a:srgbClr val="FF0000"/>
              </a:buClr>
              <a:buFont typeface="+mj-lt"/>
              <a:buAutoNum type="arabicPeriod"/>
              <a:defRPr/>
            </a:pPr>
            <a:r>
              <a:rPr lang="en-US" sz="2400" b="1" kern="0" smtClean="0">
                <a:solidFill>
                  <a:srgbClr val="0000FF"/>
                </a:solidFill>
                <a:latin typeface="Arial" charset="0"/>
              </a:rPr>
              <a:t>Sau </a:t>
            </a:r>
            <a:r>
              <a:rPr lang="en-US" sz="2400" b="1" kern="0">
                <a:solidFill>
                  <a:srgbClr val="0000FF"/>
                </a:solidFill>
                <a:latin typeface="Arial" charset="0"/>
              </a:rPr>
              <a:t>khi nhận và kiểm tra báo cáo kết quả trưng cầu ý dân của </a:t>
            </a:r>
            <a:r>
              <a:rPr lang="en-US" sz="2400" b="1" kern="0" smtClean="0">
                <a:solidFill>
                  <a:srgbClr val="0000FF"/>
                </a:solidFill>
                <a:latin typeface="Arial" charset="0"/>
              </a:rPr>
              <a:t>UBND cấp </a:t>
            </a:r>
            <a:r>
              <a:rPr lang="en-US" sz="2400" b="1" kern="0">
                <a:solidFill>
                  <a:srgbClr val="0000FF"/>
                </a:solidFill>
                <a:latin typeface="Arial" charset="0"/>
              </a:rPr>
              <a:t>tỉnh và giải quyết khiếu nại, tố cáo (nếu có), </a:t>
            </a:r>
            <a:r>
              <a:rPr lang="en-US" sz="2400" b="1" kern="0" smtClean="0">
                <a:solidFill>
                  <a:srgbClr val="0000FF"/>
                </a:solidFill>
                <a:latin typeface="Arial" charset="0"/>
              </a:rPr>
              <a:t>UBTVQH ra </a:t>
            </a:r>
            <a:r>
              <a:rPr lang="en-US" sz="2400" b="1" kern="0">
                <a:solidFill>
                  <a:srgbClr val="0000FF"/>
                </a:solidFill>
                <a:latin typeface="Arial" charset="0"/>
              </a:rPr>
              <a:t>nghị quyết xác định kết quả trưng cầu ý dân trong cả nước.</a:t>
            </a:r>
          </a:p>
          <a:p>
            <a:pPr indent="-457200" algn="just" eaLnBrk="1" hangingPunct="1">
              <a:lnSpc>
                <a:spcPct val="120000"/>
              </a:lnSpc>
              <a:spcBef>
                <a:spcPts val="1200"/>
              </a:spcBef>
              <a:spcAft>
                <a:spcPts val="0"/>
              </a:spcAft>
              <a:buClr>
                <a:srgbClr val="FF0000"/>
              </a:buClr>
              <a:buFont typeface="+mj-lt"/>
              <a:buAutoNum type="arabicPeriod"/>
              <a:defRPr/>
            </a:pPr>
            <a:r>
              <a:rPr lang="en-US" sz="2400" b="1" kern="0">
                <a:solidFill>
                  <a:srgbClr val="0000FF"/>
                </a:solidFill>
                <a:latin typeface="Arial" charset="0"/>
              </a:rPr>
              <a:t>…</a:t>
            </a:r>
          </a:p>
          <a:p>
            <a:pPr indent="-457200" algn="just" eaLnBrk="1" hangingPunct="1">
              <a:lnSpc>
                <a:spcPct val="120000"/>
              </a:lnSpc>
              <a:spcBef>
                <a:spcPts val="1200"/>
              </a:spcBef>
              <a:spcAft>
                <a:spcPts val="0"/>
              </a:spcAft>
              <a:buClr>
                <a:srgbClr val="FF0000"/>
              </a:buClr>
              <a:buFont typeface="+mj-lt"/>
              <a:buAutoNum type="arabicPeriod"/>
              <a:defRPr/>
            </a:pPr>
            <a:r>
              <a:rPr lang="en-US" sz="2400" b="1" kern="0" smtClean="0">
                <a:solidFill>
                  <a:srgbClr val="0000FF"/>
                </a:solidFill>
                <a:latin typeface="Arial" charset="0"/>
              </a:rPr>
              <a:t>Nghị </a:t>
            </a:r>
            <a:r>
              <a:rPr lang="en-US" sz="2400" b="1" kern="0">
                <a:solidFill>
                  <a:srgbClr val="0000FF"/>
                </a:solidFill>
                <a:latin typeface="Arial" charset="0"/>
              </a:rPr>
              <a:t>quyết của </a:t>
            </a:r>
            <a:r>
              <a:rPr lang="en-US" sz="2400" b="1" kern="0" smtClean="0">
                <a:solidFill>
                  <a:srgbClr val="0000FF"/>
                </a:solidFill>
                <a:latin typeface="Arial" charset="0"/>
              </a:rPr>
              <a:t>UBTVQH xác </a:t>
            </a:r>
            <a:r>
              <a:rPr lang="en-US" sz="2400" b="1" kern="0">
                <a:solidFill>
                  <a:srgbClr val="0000FF"/>
                </a:solidFill>
                <a:latin typeface="Arial" charset="0"/>
              </a:rPr>
              <a:t>định kết quả trưng cầu ý dân phải được </a:t>
            </a:r>
            <a:r>
              <a:rPr lang="en-US" sz="2400" b="1" kern="0">
                <a:solidFill>
                  <a:srgbClr val="FF0066"/>
                </a:solidFill>
                <a:latin typeface="Arial" charset="0"/>
              </a:rPr>
              <a:t>công bố chậm nhất là 15 ngày</a:t>
            </a:r>
            <a:r>
              <a:rPr lang="en-US" sz="2400" b="1" kern="0">
                <a:solidFill>
                  <a:srgbClr val="0000FF"/>
                </a:solidFill>
                <a:latin typeface="Arial" charset="0"/>
              </a:rPr>
              <a:t> kể từ ngày bỏ phiếu trưng cầu ý dân; trường hợp bỏ phiếu lại thì thời hạn công bố kết quả trưng cầu ý dân chậm nhất là 15 ngày kể từ ngày bỏ phiếu lại.</a:t>
            </a:r>
          </a:p>
          <a:p>
            <a:pPr indent="-457200" algn="just" eaLnBrk="1" hangingPunct="1">
              <a:lnSpc>
                <a:spcPct val="120000"/>
              </a:lnSpc>
              <a:spcBef>
                <a:spcPts val="1200"/>
              </a:spcBef>
              <a:spcAft>
                <a:spcPts val="0"/>
              </a:spcAft>
              <a:buClr>
                <a:srgbClr val="FF0000"/>
              </a:buClr>
              <a:buFont typeface="+mj-lt"/>
              <a:buAutoNum type="arabicPeriod"/>
              <a:defRPr/>
            </a:pPr>
            <a:endParaRPr lang="en-US" sz="2400" b="1" kern="0">
              <a:solidFill>
                <a:srgbClr val="0000FF"/>
              </a:solidFill>
              <a:latin typeface="Arial" charset="0"/>
            </a:endParaRPr>
          </a:p>
          <a:p>
            <a:pPr indent="-457200" algn="just" eaLnBrk="1" hangingPunct="1">
              <a:lnSpc>
                <a:spcPct val="120000"/>
              </a:lnSpc>
              <a:spcBef>
                <a:spcPts val="1200"/>
              </a:spcBef>
              <a:spcAft>
                <a:spcPts val="0"/>
              </a:spcAft>
              <a:buClr>
                <a:srgbClr val="FF0000"/>
              </a:buClr>
              <a:buFont typeface="+mj-lt"/>
              <a:buAutoNum type="arabicPeriod"/>
              <a:defRPr/>
            </a:pPr>
            <a:endParaRPr lang="en-US" sz="2400" b="1" kern="0">
              <a:solidFill>
                <a:srgbClr val="0000FF"/>
              </a:solidFill>
              <a:latin typeface="Arial" charset="0"/>
            </a:endParaRPr>
          </a:p>
        </p:txBody>
      </p:sp>
    </p:spTree>
    <p:extLst>
      <p:ext uri="{BB962C8B-B14F-4D97-AF65-F5344CB8AC3E}">
        <p14:creationId xmlns:p14="http://schemas.microsoft.com/office/powerpoint/2010/main" val="386733883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234950" y="152400"/>
            <a:ext cx="8680450" cy="762000"/>
          </a:xfrm>
        </p:spPr>
        <p:txBody>
          <a:bodyPr anchor="ctr"/>
          <a:lstStyle/>
          <a:p>
            <a:pPr algn="ctr">
              <a:lnSpc>
                <a:spcPct val="105000"/>
              </a:lnSpc>
            </a:pPr>
            <a:r>
              <a:rPr lang="en-US" sz="2500" b="1" smtClean="0">
                <a:solidFill>
                  <a:srgbClr val="FF0000"/>
                </a:solidFill>
                <a:latin typeface="Arial" panose="020B0604020202020204" pitchFamily="34" charset="0"/>
                <a:cs typeface="Arial" panose="020B0604020202020204" pitchFamily="34" charset="0"/>
              </a:rPr>
              <a:t>Điều </a:t>
            </a:r>
            <a:r>
              <a:rPr lang="en-US" sz="2500" b="1">
                <a:solidFill>
                  <a:srgbClr val="FF0000"/>
                </a:solidFill>
                <a:latin typeface="Arial" panose="020B0604020202020204" pitchFamily="34" charset="0"/>
                <a:cs typeface="Arial" panose="020B0604020202020204" pitchFamily="34" charset="0"/>
              </a:rPr>
              <a:t>49. Báo cáo Quốc hội về kết quả trưng cầu ý dân</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20000"/>
              </a:lnSpc>
              <a:spcBef>
                <a:spcPts val="1200"/>
              </a:spcBef>
              <a:spcAft>
                <a:spcPts val="0"/>
              </a:spcAft>
              <a:buClr>
                <a:srgbClr val="FF0000"/>
              </a:buClr>
              <a:buFont typeface="+mj-lt"/>
              <a:buAutoNum type="arabicPeriod"/>
              <a:defRPr/>
            </a:pPr>
            <a:r>
              <a:rPr lang="en-US" sz="2400" b="1" kern="0" smtClean="0">
                <a:solidFill>
                  <a:srgbClr val="0000FF"/>
                </a:solidFill>
                <a:latin typeface="Arial" charset="0"/>
              </a:rPr>
              <a:t>Ủy </a:t>
            </a:r>
            <a:r>
              <a:rPr lang="en-US" sz="2400" b="1" kern="0">
                <a:solidFill>
                  <a:srgbClr val="0000FF"/>
                </a:solidFill>
                <a:latin typeface="Arial" charset="0"/>
              </a:rPr>
              <a:t>ban thường vụ Quốc hội có trách nhiệm báo cáo Quốc hội về kết quả trưng cầu ý dân tại kỳ họp gần </a:t>
            </a:r>
            <a:r>
              <a:rPr lang="en-US" sz="2400" b="1" kern="0" smtClean="0">
                <a:solidFill>
                  <a:srgbClr val="0000FF"/>
                </a:solidFill>
                <a:latin typeface="Arial" charset="0"/>
              </a:rPr>
              <a:t>nhất.</a:t>
            </a:r>
          </a:p>
          <a:p>
            <a:pPr indent="-457200" algn="just" eaLnBrk="1" hangingPunct="1">
              <a:lnSpc>
                <a:spcPct val="120000"/>
              </a:lnSpc>
              <a:spcBef>
                <a:spcPts val="1200"/>
              </a:spcBef>
              <a:spcAft>
                <a:spcPts val="0"/>
              </a:spcAft>
              <a:buClr>
                <a:srgbClr val="FF0000"/>
              </a:buClr>
              <a:buFont typeface="+mj-lt"/>
              <a:buAutoNum type="arabicPeriod"/>
              <a:defRPr/>
            </a:pPr>
            <a:r>
              <a:rPr lang="en-US" sz="2400" b="1" kern="0" smtClean="0">
                <a:solidFill>
                  <a:srgbClr val="0000FF"/>
                </a:solidFill>
                <a:latin typeface="Arial" charset="0"/>
              </a:rPr>
              <a:t>Căn </a:t>
            </a:r>
            <a:r>
              <a:rPr lang="en-US" sz="2400" b="1" kern="0">
                <a:solidFill>
                  <a:srgbClr val="0000FF"/>
                </a:solidFill>
                <a:latin typeface="Arial" charset="0"/>
              </a:rPr>
              <a:t>cứ vào kết quả trưng cầu ý dân, Quốc hội quyết định các biện pháp cần thiết để bảo đảm thực hiện kết quả trưng cầu ý dân.</a:t>
            </a:r>
          </a:p>
          <a:p>
            <a:pPr indent="-457200" algn="just" eaLnBrk="1" hangingPunct="1">
              <a:lnSpc>
                <a:spcPct val="120000"/>
              </a:lnSpc>
              <a:spcBef>
                <a:spcPts val="1200"/>
              </a:spcBef>
              <a:spcAft>
                <a:spcPts val="0"/>
              </a:spcAft>
              <a:buClr>
                <a:srgbClr val="FF0000"/>
              </a:buClr>
              <a:buFont typeface="+mj-lt"/>
              <a:buAutoNum type="arabicPeriod"/>
              <a:defRPr/>
            </a:pPr>
            <a:endParaRPr lang="en-US" sz="2400" b="1" kern="0">
              <a:solidFill>
                <a:srgbClr val="0000FF"/>
              </a:solidFill>
              <a:latin typeface="Arial" charset="0"/>
            </a:endParaRPr>
          </a:p>
          <a:p>
            <a:pPr indent="-457200" algn="just" eaLnBrk="1" hangingPunct="1">
              <a:lnSpc>
                <a:spcPct val="120000"/>
              </a:lnSpc>
              <a:spcBef>
                <a:spcPts val="1200"/>
              </a:spcBef>
              <a:spcAft>
                <a:spcPts val="0"/>
              </a:spcAft>
              <a:buClr>
                <a:srgbClr val="FF0000"/>
              </a:buClr>
              <a:buFont typeface="+mj-lt"/>
              <a:buAutoNum type="arabicPeriod"/>
              <a:defRPr/>
            </a:pPr>
            <a:endParaRPr lang="en-US" sz="2400" b="1" kern="0">
              <a:solidFill>
                <a:srgbClr val="0000FF"/>
              </a:solidFill>
              <a:latin typeface="Arial" charset="0"/>
            </a:endParaRPr>
          </a:p>
        </p:txBody>
      </p:sp>
    </p:spTree>
    <p:extLst>
      <p:ext uri="{BB962C8B-B14F-4D97-AF65-F5344CB8AC3E}">
        <p14:creationId xmlns:p14="http://schemas.microsoft.com/office/powerpoint/2010/main" val="234968983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234950" y="0"/>
            <a:ext cx="8680450" cy="1219200"/>
          </a:xfrm>
        </p:spPr>
        <p:txBody>
          <a:bodyPr anchor="ctr"/>
          <a:lstStyle/>
          <a:p>
            <a:pPr algn="ctr">
              <a:lnSpc>
                <a:spcPct val="110000"/>
              </a:lnSpc>
            </a:pPr>
            <a:r>
              <a:rPr lang="vi-VN" sz="2500" b="1" smtClean="0">
                <a:solidFill>
                  <a:srgbClr val="FF0000"/>
                </a:solidFill>
                <a:latin typeface="Arial" panose="020B0604020202020204" pitchFamily="34" charset="0"/>
                <a:cs typeface="Arial" panose="020B0604020202020204" pitchFamily="34" charset="0"/>
              </a:rPr>
              <a:t>Trưng </a:t>
            </a:r>
            <a:r>
              <a:rPr lang="vi-VN" sz="2500" b="1">
                <a:solidFill>
                  <a:srgbClr val="FF0000"/>
                </a:solidFill>
                <a:latin typeface="Arial" panose="020B0604020202020204" pitchFamily="34" charset="0"/>
                <a:cs typeface="Arial" panose="020B0604020202020204" pitchFamily="34" charset="0"/>
              </a:rPr>
              <a:t>cầu dân ý: Việt Nam thực thi thế nào</a:t>
            </a:r>
            <a:r>
              <a:rPr lang="vi-VN" sz="2500" b="1" smtClean="0">
                <a:solidFill>
                  <a:srgbClr val="FF0000"/>
                </a:solidFill>
                <a:latin typeface="Arial" panose="020B0604020202020204" pitchFamily="34" charset="0"/>
                <a:cs typeface="Arial" panose="020B0604020202020204" pitchFamily="34" charset="0"/>
              </a:rPr>
              <a:t>?</a:t>
            </a:r>
            <a:r>
              <a:rPr lang="en-US" sz="2500" b="1">
                <a:solidFill>
                  <a:srgbClr val="FF0000"/>
                </a:solidFill>
                <a:latin typeface="Arial" panose="020B0604020202020204" pitchFamily="34" charset="0"/>
                <a:cs typeface="Arial" panose="020B0604020202020204" pitchFamily="34" charset="0"/>
              </a:rPr>
              <a:t/>
            </a:r>
            <a:br>
              <a:rPr lang="en-US" sz="2500" b="1">
                <a:solidFill>
                  <a:srgbClr val="FF0000"/>
                </a:solidFill>
                <a:latin typeface="Arial" panose="020B0604020202020204" pitchFamily="34" charset="0"/>
                <a:cs typeface="Arial" panose="020B0604020202020204" pitchFamily="34" charset="0"/>
              </a:rPr>
            </a:br>
            <a:r>
              <a:rPr lang="en-US" sz="1800" b="1">
                <a:solidFill>
                  <a:srgbClr val="0000FF"/>
                </a:solidFill>
                <a:latin typeface="Arial" panose="020B0604020202020204" pitchFamily="34" charset="0"/>
                <a:cs typeface="Arial" panose="020B0604020202020204" pitchFamily="34" charset="0"/>
                <a:hlinkClick r:id="rId2"/>
              </a:rPr>
              <a:t>https://</a:t>
            </a:r>
            <a:r>
              <a:rPr lang="en-US" sz="1800" b="1" smtClean="0">
                <a:solidFill>
                  <a:srgbClr val="0000FF"/>
                </a:solidFill>
                <a:latin typeface="Arial" panose="020B0604020202020204" pitchFamily="34" charset="0"/>
                <a:cs typeface="Arial" panose="020B0604020202020204" pitchFamily="34" charset="0"/>
                <a:hlinkClick r:id="rId2"/>
              </a:rPr>
              <a:t>viettimes.vn/trung-cau-dan-y-viet-nam-thuc-thi-the-nao-64498.html</a:t>
            </a:r>
            <a:r>
              <a:rPr lang="en-US" sz="1800" b="1" smtClean="0">
                <a:solidFill>
                  <a:srgbClr val="0000FF"/>
                </a:solidFill>
                <a:latin typeface="Arial" panose="020B0604020202020204" pitchFamily="34" charset="0"/>
                <a:cs typeface="Arial" panose="020B0604020202020204" pitchFamily="34" charset="0"/>
              </a:rPr>
              <a:t/>
            </a:r>
            <a:br>
              <a:rPr lang="en-US" sz="1800" b="1" smtClean="0">
                <a:solidFill>
                  <a:srgbClr val="0000FF"/>
                </a:solidFill>
                <a:latin typeface="Arial" panose="020B0604020202020204" pitchFamily="34" charset="0"/>
                <a:cs typeface="Arial" panose="020B0604020202020204" pitchFamily="34" charset="0"/>
              </a:rPr>
            </a:br>
            <a:r>
              <a:rPr lang="en-US" sz="1800" b="1" i="1" smtClean="0">
                <a:solidFill>
                  <a:srgbClr val="0000FF"/>
                </a:solidFill>
                <a:latin typeface="Arial" panose="020B0604020202020204" pitchFamily="34" charset="0"/>
                <a:cs typeface="Arial" panose="020B0604020202020204" pitchFamily="34" charset="0"/>
              </a:rPr>
              <a:t>(</a:t>
            </a:r>
            <a:r>
              <a:rPr lang="en-US" sz="1800" b="1" i="1">
                <a:solidFill>
                  <a:srgbClr val="0000FF"/>
                </a:solidFill>
                <a:latin typeface="Arial" panose="020B0604020202020204" pitchFamily="34" charset="0"/>
                <a:cs typeface="Arial" panose="020B0604020202020204" pitchFamily="34" charset="0"/>
              </a:rPr>
              <a:t>Phóng viên Lê Thọ Bình phỏng vấn </a:t>
            </a:r>
            <a:r>
              <a:rPr lang="en-US" sz="1800" b="1" i="1" smtClean="0">
                <a:solidFill>
                  <a:srgbClr val="0000FF"/>
                </a:solidFill>
                <a:latin typeface="Arial" panose="020B0604020202020204" pitchFamily="34" charset="0"/>
                <a:cs typeface="Arial" panose="020B0604020202020204" pitchFamily="34" charset="0"/>
              </a:rPr>
              <a:t>GS </a:t>
            </a:r>
            <a:r>
              <a:rPr lang="en-US" sz="1800" b="1" i="1">
                <a:solidFill>
                  <a:srgbClr val="0000FF"/>
                </a:solidFill>
                <a:latin typeface="Arial" panose="020B0604020202020204" pitchFamily="34" charset="0"/>
                <a:cs typeface="Arial" panose="020B0604020202020204" pitchFamily="34" charset="0"/>
              </a:rPr>
              <a:t>TSKH Vũ Minh Giang)</a:t>
            </a:r>
            <a:endParaRPr lang="vi-VN" sz="1800" b="1" i="1">
              <a:solidFill>
                <a:srgbClr val="0000FF"/>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566738" indent="-457200" algn="just" eaLnBrk="1" hangingPunct="1">
              <a:lnSpc>
                <a:spcPct val="120000"/>
              </a:lnSpc>
              <a:spcBef>
                <a:spcPts val="1200"/>
              </a:spcBef>
              <a:spcAft>
                <a:spcPts val="0"/>
              </a:spcAft>
              <a:buClr>
                <a:srgbClr val="FF0000"/>
              </a:buClr>
              <a:buFont typeface="Wingdings" panose="05000000000000000000" pitchFamily="2" charset="2"/>
              <a:buChar char="v"/>
              <a:defRPr/>
            </a:pPr>
            <a:r>
              <a:rPr lang="en-US" sz="2200" b="1" kern="0" smtClean="0">
                <a:solidFill>
                  <a:srgbClr val="FF0066"/>
                </a:solidFill>
                <a:latin typeface="Arial" charset="0"/>
              </a:rPr>
              <a:t>Bài </a:t>
            </a:r>
            <a:r>
              <a:rPr lang="en-US" sz="2200" b="1" kern="0">
                <a:solidFill>
                  <a:srgbClr val="FF0066"/>
                </a:solidFill>
                <a:latin typeface="Arial" charset="0"/>
              </a:rPr>
              <a:t>học từ </a:t>
            </a:r>
            <a:r>
              <a:rPr lang="en-US" sz="2200" b="1" kern="0" smtClean="0">
                <a:solidFill>
                  <a:srgbClr val="FF0066"/>
                </a:solidFill>
                <a:latin typeface="Arial" charset="0"/>
              </a:rPr>
              <a:t>Brexit: </a:t>
            </a:r>
            <a:r>
              <a:rPr lang="en-US" sz="2200" b="1" kern="0" smtClean="0">
                <a:solidFill>
                  <a:srgbClr val="0000FF"/>
                </a:solidFill>
                <a:latin typeface="Arial" charset="0"/>
              </a:rPr>
              <a:t>Kinh </a:t>
            </a:r>
            <a:r>
              <a:rPr lang="en-US" sz="2200" b="1" kern="0">
                <a:solidFill>
                  <a:srgbClr val="0000FF"/>
                </a:solidFill>
                <a:latin typeface="Arial" charset="0"/>
              </a:rPr>
              <a:t>nghiệm Brexit vừa qua cho chúng ta thấy hai </a:t>
            </a:r>
            <a:r>
              <a:rPr lang="en-US" sz="2200" b="1" kern="0" smtClean="0">
                <a:solidFill>
                  <a:srgbClr val="0000FF"/>
                </a:solidFill>
                <a:latin typeface="Arial" charset="0"/>
              </a:rPr>
              <a:t>điều:</a:t>
            </a:r>
          </a:p>
          <a:p>
            <a:pPr marL="566738" indent="-457200" algn="just" eaLnBrk="1" hangingPunct="1">
              <a:lnSpc>
                <a:spcPct val="120000"/>
              </a:lnSpc>
              <a:spcBef>
                <a:spcPts val="1200"/>
              </a:spcBef>
              <a:spcAft>
                <a:spcPts val="0"/>
              </a:spcAft>
              <a:buClr>
                <a:srgbClr val="FF0000"/>
              </a:buClr>
              <a:buFont typeface="+mj-lt"/>
              <a:buAutoNum type="arabicPeriod"/>
              <a:defRPr/>
            </a:pPr>
            <a:r>
              <a:rPr lang="en-US" sz="2200" b="1" kern="0" smtClean="0">
                <a:solidFill>
                  <a:srgbClr val="0000FF"/>
                </a:solidFill>
                <a:latin typeface="Arial" charset="0"/>
              </a:rPr>
              <a:t>Một </a:t>
            </a:r>
            <a:r>
              <a:rPr lang="en-US" sz="2200" b="1" kern="0">
                <a:solidFill>
                  <a:srgbClr val="0000FF"/>
                </a:solidFill>
                <a:latin typeface="Arial" charset="0"/>
              </a:rPr>
              <a:t>là người đứng đầu Vương quốc Anh, ông Cameron, có bản lĩnh chính trị rất cao. Ông ấy tôn trọng quyết định của người dân Anh. Ông là người chống lại việc Anh tách ra khỏi EU, nhưng một khi người dân đã bỏ phiếu quyết định tách ra khỏi Liên minh châu Âu thì ông chấp hành và tuyên bố đó là quyết định cuối cùng, không thực hiện việc xem xét lại nữa, cho dù có hàng vài triệu cử tri yêu cầu xem xét lại việc TCDY </a:t>
            </a:r>
            <a:r>
              <a:rPr lang="en-US" sz="2200" b="1" kern="0" smtClean="0">
                <a:solidFill>
                  <a:srgbClr val="0000FF"/>
                </a:solidFill>
                <a:latin typeface="Arial" charset="0"/>
              </a:rPr>
              <a:t>này. Tuy </a:t>
            </a:r>
            <a:r>
              <a:rPr lang="en-US" sz="2200" b="1" kern="0">
                <a:solidFill>
                  <a:srgbClr val="0000FF"/>
                </a:solidFill>
                <a:latin typeface="Arial" charset="0"/>
              </a:rPr>
              <a:t>nhiên, sau đó, việc nhiều người Anh đã tỏ hối tiếc vì đã bỏ phiếu ủng hộ Anh tách khỏi EU cũng cho thấy rằng, việc chuẩn bị cho cuộc TCDY này đã không được chuẩn bị kỹ càng và thấu đáo</a:t>
            </a:r>
            <a:r>
              <a:rPr lang="en-US" sz="2200" b="1" kern="0" smtClean="0">
                <a:solidFill>
                  <a:srgbClr val="0000FF"/>
                </a:solidFill>
                <a:latin typeface="Arial" charset="0"/>
              </a:rPr>
              <a:t>.</a:t>
            </a:r>
            <a:endParaRPr lang="en-US" sz="2200" b="1" kern="0">
              <a:solidFill>
                <a:srgbClr val="0000FF"/>
              </a:solidFill>
              <a:latin typeface="Arial" charset="0"/>
            </a:endParaRPr>
          </a:p>
        </p:txBody>
      </p:sp>
    </p:spTree>
    <p:extLst>
      <p:ext uri="{BB962C8B-B14F-4D97-AF65-F5344CB8AC3E}">
        <p14:creationId xmlns:p14="http://schemas.microsoft.com/office/powerpoint/2010/main" val="99327547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234950" y="152400"/>
            <a:ext cx="8680450" cy="762000"/>
          </a:xfrm>
        </p:spPr>
        <p:txBody>
          <a:bodyPr anchor="ctr"/>
          <a:lstStyle/>
          <a:p>
            <a:pPr algn="ctr"/>
            <a:r>
              <a:rPr lang="vi-VN" sz="2500" b="1" smtClean="0">
                <a:solidFill>
                  <a:srgbClr val="FF0000"/>
                </a:solidFill>
                <a:latin typeface="Arial" panose="020B0604020202020204" pitchFamily="34" charset="0"/>
                <a:cs typeface="Arial" panose="020B0604020202020204" pitchFamily="34" charset="0"/>
              </a:rPr>
              <a:t>Trưng </a:t>
            </a:r>
            <a:r>
              <a:rPr lang="vi-VN" sz="2500" b="1">
                <a:solidFill>
                  <a:srgbClr val="FF0000"/>
                </a:solidFill>
                <a:latin typeface="Arial" panose="020B0604020202020204" pitchFamily="34" charset="0"/>
                <a:cs typeface="Arial" panose="020B0604020202020204" pitchFamily="34" charset="0"/>
              </a:rPr>
              <a:t>cầu dân ý: Việt Nam thực thi thế nào?</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566738" indent="-457200" algn="just" eaLnBrk="1" hangingPunct="1">
              <a:lnSpc>
                <a:spcPct val="120000"/>
              </a:lnSpc>
              <a:spcBef>
                <a:spcPts val="1200"/>
              </a:spcBef>
              <a:spcAft>
                <a:spcPts val="0"/>
              </a:spcAft>
              <a:buClr>
                <a:srgbClr val="FF0000"/>
              </a:buClr>
              <a:buFont typeface="Wingdings" panose="05000000000000000000" pitchFamily="2" charset="2"/>
              <a:buChar char="v"/>
              <a:defRPr/>
            </a:pPr>
            <a:r>
              <a:rPr lang="en-US" sz="2200" b="1" kern="0" smtClean="0">
                <a:solidFill>
                  <a:srgbClr val="FF0066"/>
                </a:solidFill>
                <a:latin typeface="Arial" charset="0"/>
              </a:rPr>
              <a:t>Bài </a:t>
            </a:r>
            <a:r>
              <a:rPr lang="en-US" sz="2200" b="1" kern="0">
                <a:solidFill>
                  <a:srgbClr val="FF0066"/>
                </a:solidFill>
                <a:latin typeface="Arial" charset="0"/>
              </a:rPr>
              <a:t>học từ </a:t>
            </a:r>
            <a:r>
              <a:rPr lang="en-US" sz="2200" b="1" kern="0" smtClean="0">
                <a:solidFill>
                  <a:srgbClr val="FF0066"/>
                </a:solidFill>
                <a:latin typeface="Arial" charset="0"/>
              </a:rPr>
              <a:t>Brexit: </a:t>
            </a:r>
            <a:r>
              <a:rPr lang="en-US" sz="2200" b="1" kern="0" smtClean="0">
                <a:solidFill>
                  <a:srgbClr val="0000FF"/>
                </a:solidFill>
                <a:latin typeface="Arial" charset="0"/>
              </a:rPr>
              <a:t>Kinh </a:t>
            </a:r>
            <a:r>
              <a:rPr lang="en-US" sz="2200" b="1" kern="0">
                <a:solidFill>
                  <a:srgbClr val="0000FF"/>
                </a:solidFill>
                <a:latin typeface="Arial" charset="0"/>
              </a:rPr>
              <a:t>nghiệm Brexit vừa qua cho chúng ta thấy hai điều</a:t>
            </a:r>
            <a:r>
              <a:rPr lang="en-US" sz="2200" b="1" kern="0" smtClean="0">
                <a:solidFill>
                  <a:srgbClr val="0000FF"/>
                </a:solidFill>
                <a:latin typeface="Arial" charset="0"/>
              </a:rPr>
              <a:t>:</a:t>
            </a:r>
          </a:p>
          <a:p>
            <a:pPr marL="566738" indent="-457200" algn="just" eaLnBrk="1" hangingPunct="1">
              <a:lnSpc>
                <a:spcPct val="120000"/>
              </a:lnSpc>
              <a:spcBef>
                <a:spcPts val="1200"/>
              </a:spcBef>
              <a:spcAft>
                <a:spcPts val="0"/>
              </a:spcAft>
              <a:buClr>
                <a:srgbClr val="FF0000"/>
              </a:buClr>
              <a:buFont typeface="+mj-lt"/>
              <a:buAutoNum type="arabicPeriod" startAt="2"/>
              <a:defRPr/>
            </a:pPr>
            <a:r>
              <a:rPr lang="en-US" sz="2200" b="1" kern="0" smtClean="0">
                <a:solidFill>
                  <a:srgbClr val="0000FF"/>
                </a:solidFill>
                <a:latin typeface="Arial" charset="0"/>
              </a:rPr>
              <a:t>Từ </a:t>
            </a:r>
            <a:r>
              <a:rPr lang="en-US" sz="2200" b="1" kern="0">
                <a:solidFill>
                  <a:srgbClr val="0000FF"/>
                </a:solidFill>
                <a:latin typeface="Arial" charset="0"/>
              </a:rPr>
              <a:t>bài học kinh nghiệm của Brexit cho chúng ta thấy phương thức TCDY vẫn là hình thức sinh hoạt chính trị dân chủ nhất của người dân. Tuy nhiên, trước khi đưa một vấn đề hệ trọng nào đó ra TCDY thì phải chuẩn bị hết sức chu đáo và cẩn trọng. Nhiều khi quyết định của số đông, nhưng không có sự chuẩn bị chu đáo, chưa chắc đã cho một kết quả tốt. Bởi quyết định một vấn đề hệ trọng liên quan đến nhận thức, đến đánh giá tình hình và rất nhiều vấn đề phức tạp khác nữa. Nhưng không phải vì thế mà chúng ta sợ không dám TCDY. Điều hết sức quan trọng là những vấn đề được đưa ra TCDY trước hết phải có sự đồng thuận cao.</a:t>
            </a:r>
          </a:p>
        </p:txBody>
      </p:sp>
    </p:spTree>
    <p:extLst>
      <p:ext uri="{BB962C8B-B14F-4D97-AF65-F5344CB8AC3E}">
        <p14:creationId xmlns:p14="http://schemas.microsoft.com/office/powerpoint/2010/main" val="260971824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234950" y="152400"/>
            <a:ext cx="8680450" cy="762000"/>
          </a:xfrm>
        </p:spPr>
        <p:txBody>
          <a:bodyPr anchor="ctr"/>
          <a:lstStyle/>
          <a:p>
            <a:pPr algn="ctr"/>
            <a:r>
              <a:rPr lang="vi-VN" sz="2500" b="1" smtClean="0">
                <a:solidFill>
                  <a:srgbClr val="FF0000"/>
                </a:solidFill>
                <a:latin typeface="Arial" panose="020B0604020202020204" pitchFamily="34" charset="0"/>
                <a:cs typeface="Arial" panose="020B0604020202020204" pitchFamily="34" charset="0"/>
              </a:rPr>
              <a:t>Trưng </a:t>
            </a:r>
            <a:r>
              <a:rPr lang="vi-VN" sz="2500" b="1">
                <a:solidFill>
                  <a:srgbClr val="FF0000"/>
                </a:solidFill>
                <a:latin typeface="Arial" panose="020B0604020202020204" pitchFamily="34" charset="0"/>
                <a:cs typeface="Arial" panose="020B0604020202020204" pitchFamily="34" charset="0"/>
              </a:rPr>
              <a:t>cầu dân ý: Việt Nam thực thi thế nào?</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566738" indent="-457200" algn="just" eaLnBrk="1" hangingPunct="1">
              <a:lnSpc>
                <a:spcPct val="110000"/>
              </a:lnSpc>
              <a:spcBef>
                <a:spcPts val="600"/>
              </a:spcBef>
              <a:spcAft>
                <a:spcPts val="0"/>
              </a:spcAft>
              <a:buClr>
                <a:srgbClr val="FF0000"/>
              </a:buClr>
              <a:buFont typeface="Wingdings" panose="05000000000000000000" pitchFamily="2" charset="2"/>
              <a:buChar char="v"/>
              <a:defRPr/>
            </a:pPr>
            <a:r>
              <a:rPr lang="en-US" sz="2200" b="1" kern="0" smtClean="0">
                <a:solidFill>
                  <a:srgbClr val="FF0066"/>
                </a:solidFill>
                <a:latin typeface="Arial" charset="0"/>
              </a:rPr>
              <a:t>Nhà </a:t>
            </a:r>
            <a:r>
              <a:rPr lang="en-US" sz="2200" b="1" kern="0">
                <a:solidFill>
                  <a:srgbClr val="FF0066"/>
                </a:solidFill>
                <a:latin typeface="Arial" charset="0"/>
              </a:rPr>
              <a:t>nước phải có một cơ chế thực sự hữu hiệu để đảm bảo </a:t>
            </a:r>
            <a:r>
              <a:rPr lang="en-US" sz="2200" b="1" kern="0" smtClean="0">
                <a:solidFill>
                  <a:srgbClr val="FF0066"/>
                </a:solidFill>
                <a:latin typeface="Arial" charset="0"/>
              </a:rPr>
              <a:t>việc TCDY</a:t>
            </a:r>
            <a:r>
              <a:rPr lang="en-US" sz="2200" b="1" kern="0">
                <a:solidFill>
                  <a:srgbClr val="FF0066"/>
                </a:solidFill>
                <a:latin typeface="Arial" charset="0"/>
              </a:rPr>
              <a:t> </a:t>
            </a:r>
          </a:p>
          <a:p>
            <a:pPr marL="566738" indent="-457200" algn="just" eaLnBrk="1" hangingPunct="1">
              <a:lnSpc>
                <a:spcPct val="110000"/>
              </a:lnSpc>
              <a:spcBef>
                <a:spcPts val="600"/>
              </a:spcBef>
              <a:spcAft>
                <a:spcPts val="0"/>
              </a:spcAft>
              <a:buClr>
                <a:srgbClr val="FF0000"/>
              </a:buClr>
              <a:buFont typeface="+mj-lt"/>
              <a:buAutoNum type="arabicPeriod"/>
              <a:defRPr/>
            </a:pPr>
            <a:r>
              <a:rPr lang="en-US" sz="2200" b="1" kern="0" smtClean="0">
                <a:solidFill>
                  <a:srgbClr val="0000FF"/>
                </a:solidFill>
                <a:latin typeface="Arial" charset="0"/>
              </a:rPr>
              <a:t>Nếu </a:t>
            </a:r>
            <a:r>
              <a:rPr lang="en-US" sz="2200" b="1" kern="0">
                <a:solidFill>
                  <a:srgbClr val="0000FF"/>
                </a:solidFill>
                <a:latin typeface="Arial" charset="0"/>
              </a:rPr>
              <a:t>các vấn đề có ý định đưa ra để TCDY cần phải được thảo luận hết sức kỹ lưỡng,  thậm chí phải đưa ra thăm dò dư luận trước về cái lợi, cái hại của những vấn đề ấy, thay vì việc áp dụng TCDY ngay lập tức. Việc làm này có thể thông qua nhiều kênh như báo chí, hội thảo của các chuyên gia, các nhà chuyên môn; thảo luận ở các cơ quan có trách nhiệm như </a:t>
            </a:r>
            <a:r>
              <a:rPr lang="en-US" sz="2200" b="1" kern="0" smtClean="0">
                <a:solidFill>
                  <a:srgbClr val="0000FF"/>
                </a:solidFill>
                <a:latin typeface="Arial" charset="0"/>
              </a:rPr>
              <a:t>QH, </a:t>
            </a:r>
            <a:r>
              <a:rPr lang="en-US" sz="2200" b="1" kern="0">
                <a:solidFill>
                  <a:srgbClr val="0000FF"/>
                </a:solidFill>
                <a:latin typeface="Arial" charset="0"/>
              </a:rPr>
              <a:t>Chính phủ, các tổ chức đảng, đoàn </a:t>
            </a:r>
            <a:r>
              <a:rPr lang="en-US" sz="2200" b="1" kern="0" smtClean="0">
                <a:solidFill>
                  <a:srgbClr val="0000FF"/>
                </a:solidFill>
                <a:latin typeface="Arial" charset="0"/>
              </a:rPr>
              <a:t>thể…</a:t>
            </a:r>
          </a:p>
          <a:p>
            <a:pPr marL="566738" indent="-457200" algn="just" eaLnBrk="1" hangingPunct="1">
              <a:lnSpc>
                <a:spcPct val="110000"/>
              </a:lnSpc>
              <a:spcBef>
                <a:spcPts val="600"/>
              </a:spcBef>
              <a:spcAft>
                <a:spcPts val="0"/>
              </a:spcAft>
              <a:buClr>
                <a:srgbClr val="FF0000"/>
              </a:buClr>
              <a:buFont typeface="+mj-lt"/>
              <a:buAutoNum type="arabicPeriod"/>
              <a:defRPr/>
            </a:pPr>
            <a:r>
              <a:rPr lang="en-US" sz="2200" b="1" kern="0" smtClean="0">
                <a:solidFill>
                  <a:srgbClr val="0000FF"/>
                </a:solidFill>
                <a:latin typeface="Arial" charset="0"/>
              </a:rPr>
              <a:t>Một </a:t>
            </a:r>
            <a:r>
              <a:rPr lang="en-US" sz="2200" b="1" kern="0">
                <a:solidFill>
                  <a:srgbClr val="0000FF"/>
                </a:solidFill>
                <a:latin typeface="Arial" charset="0"/>
              </a:rPr>
              <a:t>khi vấn đề được đưa ra để TCDY cũng phải là những vấn đề đã đạt được sự thống nhất cao của số đông, chứ không phải vì một ý muốn nhất thời của một bộ phận, thậm chí là một cá nhân nào đó, đưa ra thông qua sự “vận động hành lang</a:t>
            </a:r>
            <a:r>
              <a:rPr lang="en-US" sz="2200" b="1" kern="0" smtClean="0">
                <a:solidFill>
                  <a:srgbClr val="0000FF"/>
                </a:solidFill>
                <a:latin typeface="Arial" charset="0"/>
              </a:rPr>
              <a:t>”.</a:t>
            </a:r>
            <a:endParaRPr lang="en-US" sz="2200" b="1" kern="0">
              <a:solidFill>
                <a:srgbClr val="0000FF"/>
              </a:solidFill>
              <a:latin typeface="Arial" charset="0"/>
            </a:endParaRPr>
          </a:p>
        </p:txBody>
      </p:sp>
    </p:spTree>
    <p:extLst>
      <p:ext uri="{BB962C8B-B14F-4D97-AF65-F5344CB8AC3E}">
        <p14:creationId xmlns:p14="http://schemas.microsoft.com/office/powerpoint/2010/main" val="255168257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47006A05-71E8-4A6D-8CFB-62065BD41703}" type="slidenum">
              <a:rPr lang="en-US" smtClean="0"/>
              <a:pPr>
                <a:defRPr/>
              </a:pPr>
              <a:t>35</a:t>
            </a:fld>
            <a:endParaRPr lang="en-US"/>
          </a:p>
        </p:txBody>
      </p:sp>
      <p:sp>
        <p:nvSpPr>
          <p:cNvPr id="4" name="TextBox 3"/>
          <p:cNvSpPr txBox="1"/>
          <p:nvPr/>
        </p:nvSpPr>
        <p:spPr bwMode="auto">
          <a:xfrm>
            <a:off x="457200" y="2186214"/>
            <a:ext cx="8305800" cy="1549014"/>
          </a:xfrm>
          <a:prstGeom prst="rect">
            <a:avLst/>
          </a:prstGeom>
          <a:noFill/>
          <a:ln w="9525">
            <a:noFill/>
            <a:miter lim="800000"/>
            <a:headEnd/>
            <a:tailEnd/>
          </a:ln>
        </p:spPr>
        <p:txBody>
          <a:bodyPr vert="horz" wrap="square" lIns="91440" tIns="45720" rIns="91440" bIns="45720" numCol="1" rtlCol="0" anchor="ctr" anchorCtr="0" compatLnSpc="1">
            <a:prstTxWarp prst="textNoShape">
              <a:avLst/>
            </a:prstTxWarp>
            <a:spAutoFit/>
          </a:bodyPr>
          <a:lstStyle/>
          <a:p>
            <a:pPr>
              <a:lnSpc>
                <a:spcPct val="150000"/>
              </a:lnSpc>
              <a:spcBef>
                <a:spcPts val="600"/>
              </a:spcBef>
              <a:spcAft>
                <a:spcPts val="600"/>
              </a:spcAft>
            </a:pPr>
            <a:r>
              <a:rPr lang="en-US" sz="7200" b="1" kern="0" smtClean="0">
                <a:solidFill>
                  <a:srgbClr val="FF0000"/>
                </a:solidFill>
                <a:latin typeface="Arial" pitchFamily="34" charset="0"/>
                <a:ea typeface="+mj-ea"/>
                <a:cs typeface="Arial" pitchFamily="34" charset="0"/>
              </a:rPr>
              <a:t>Q &amp; A</a:t>
            </a:r>
          </a:p>
        </p:txBody>
      </p:sp>
    </p:spTree>
    <p:extLst>
      <p:ext uri="{BB962C8B-B14F-4D97-AF65-F5344CB8AC3E}">
        <p14:creationId xmlns:p14="http://schemas.microsoft.com/office/powerpoint/2010/main" val="40072112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141288" y="1295400"/>
            <a:ext cx="8861425"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91440" rIns="91440" bIns="0" numCol="1" anchor="t" anchorCtr="0" compatLnSpc="1">
            <a:prstTxWarp prst="textNoShape">
              <a:avLst/>
            </a:prstTxWarp>
          </a:bodyPr>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628650" indent="-514350" algn="just" eaLnBrk="1" hangingPunct="1">
              <a:lnSpc>
                <a:spcPct val="120000"/>
              </a:lnSpc>
              <a:spcBef>
                <a:spcPts val="2200"/>
              </a:spcBef>
              <a:spcAft>
                <a:spcPts val="0"/>
              </a:spcAft>
              <a:buClr>
                <a:srgbClr val="FF0000"/>
              </a:buClr>
              <a:buFont typeface="+mj-lt"/>
              <a:buAutoNum type="arabicPeriod"/>
              <a:defRPr/>
            </a:pPr>
            <a:r>
              <a:rPr lang="en-US" sz="2600" b="1" kern="0" smtClean="0">
                <a:solidFill>
                  <a:srgbClr val="0000FF"/>
                </a:solidFill>
                <a:latin typeface="Arial" charset="0"/>
              </a:rPr>
              <a:t>GIỚI THIỆU CHUNG VỀ LUẬT TRƯNG CẦU Ý DÂN NĂM 2015</a:t>
            </a:r>
            <a:endParaRPr lang="en-US" sz="2600" b="1" kern="0">
              <a:solidFill>
                <a:srgbClr val="0000FF"/>
              </a:solidFill>
              <a:latin typeface="Arial" charset="0"/>
            </a:endParaRPr>
          </a:p>
          <a:p>
            <a:pPr marL="628650" indent="-514350" algn="just" eaLnBrk="1" hangingPunct="1">
              <a:lnSpc>
                <a:spcPct val="120000"/>
              </a:lnSpc>
              <a:spcBef>
                <a:spcPts val="2200"/>
              </a:spcBef>
              <a:spcAft>
                <a:spcPts val="0"/>
              </a:spcAft>
              <a:buClr>
                <a:srgbClr val="FF0000"/>
              </a:buClr>
              <a:buFont typeface="+mj-lt"/>
              <a:buAutoNum type="arabicPeriod"/>
              <a:defRPr/>
            </a:pPr>
            <a:r>
              <a:rPr lang="nl-NL" sz="2600" b="1" kern="0" smtClean="0">
                <a:solidFill>
                  <a:srgbClr val="0000FF"/>
                </a:solidFill>
                <a:latin typeface="Arial" charset="0"/>
              </a:rPr>
              <a:t>SỰ CẦN THIẾT BAN HÀNH LUẬT </a:t>
            </a:r>
            <a:r>
              <a:rPr lang="en-US" sz="2600" b="1" kern="0" smtClean="0">
                <a:solidFill>
                  <a:srgbClr val="0000FF"/>
                </a:solidFill>
                <a:latin typeface="Arial" charset="0"/>
              </a:rPr>
              <a:t>TRƯNG CẦU Ý DÂN NĂM 2015</a:t>
            </a:r>
          </a:p>
          <a:p>
            <a:pPr marL="628650" indent="-514350" algn="just" eaLnBrk="1" hangingPunct="1">
              <a:lnSpc>
                <a:spcPct val="120000"/>
              </a:lnSpc>
              <a:spcBef>
                <a:spcPts val="2200"/>
              </a:spcBef>
              <a:spcAft>
                <a:spcPts val="0"/>
              </a:spcAft>
              <a:buClr>
                <a:srgbClr val="FF0000"/>
              </a:buClr>
              <a:buFont typeface="+mj-lt"/>
              <a:buAutoNum type="arabicPeriod"/>
              <a:defRPr/>
            </a:pPr>
            <a:r>
              <a:rPr lang="nl-NL" sz="2600" b="1" kern="0" smtClean="0">
                <a:solidFill>
                  <a:srgbClr val="0000FF"/>
                </a:solidFill>
                <a:latin typeface="Arial" charset="0"/>
              </a:rPr>
              <a:t>NỘI DUNG CƠ BẢN CỦA LUẬT TRƯNG CẦU Ý DÂN NĂM 2015</a:t>
            </a:r>
            <a:endParaRPr lang="en-US" sz="2600" b="1" kern="0" smtClean="0">
              <a:solidFill>
                <a:srgbClr val="0000FF"/>
              </a:solidFill>
              <a:latin typeface="Arial" charset="0"/>
            </a:endParaRPr>
          </a:p>
        </p:txBody>
      </p:sp>
      <p:sp>
        <p:nvSpPr>
          <p:cNvPr id="6" name="Title 3"/>
          <p:cNvSpPr>
            <a:spLocks noGrp="1"/>
          </p:cNvSpPr>
          <p:nvPr>
            <p:ph type="title"/>
          </p:nvPr>
        </p:nvSpPr>
        <p:spPr>
          <a:xfrm>
            <a:off x="457200" y="152400"/>
            <a:ext cx="8229600" cy="838200"/>
          </a:xfrm>
        </p:spPr>
        <p:txBody>
          <a:bodyPr anchor="ctr"/>
          <a:lstStyle/>
          <a:p>
            <a:pPr algn="ctr">
              <a:lnSpc>
                <a:spcPct val="105000"/>
              </a:lnSpc>
              <a:spcBef>
                <a:spcPts val="0"/>
              </a:spcBef>
            </a:pPr>
            <a:r>
              <a:rPr lang="en-US" sz="2800" b="1" smtClean="0">
                <a:solidFill>
                  <a:srgbClr val="FF0000"/>
                </a:solidFill>
                <a:latin typeface="Arial" panose="020B0604020202020204" pitchFamily="34" charset="0"/>
                <a:cs typeface="Arial" panose="020B0604020202020204" pitchFamily="34" charset="0"/>
              </a:rPr>
              <a:t>MỤC LỤC</a:t>
            </a:r>
            <a:endParaRPr lang="en-US" sz="2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448831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3700266" y="1295400"/>
            <a:ext cx="5302447" cy="52578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457200" indent="-342900" algn="just" eaLnBrk="1" hangingPunct="1">
              <a:lnSpc>
                <a:spcPct val="120000"/>
              </a:lnSpc>
              <a:spcBef>
                <a:spcPts val="800"/>
              </a:spcBef>
              <a:spcAft>
                <a:spcPts val="0"/>
              </a:spcAft>
              <a:buClr>
                <a:srgbClr val="FF0000"/>
              </a:buClr>
              <a:buFont typeface="Wingdings" panose="05000000000000000000" pitchFamily="2" charset="2"/>
              <a:buChar char="Ø"/>
              <a:defRPr/>
            </a:pPr>
            <a:r>
              <a:rPr lang="en-US" sz="2500" b="1" kern="0" smtClean="0">
                <a:solidFill>
                  <a:srgbClr val="0000FF"/>
                </a:solidFill>
                <a:latin typeface="Arial" charset="0"/>
              </a:rPr>
              <a:t>Luật </a:t>
            </a:r>
            <a:r>
              <a:rPr lang="en-US" sz="2500" b="1" kern="0">
                <a:solidFill>
                  <a:srgbClr val="0000FF"/>
                </a:solidFill>
                <a:latin typeface="Arial" charset="0"/>
              </a:rPr>
              <a:t>Trưng cầu ý dân số </a:t>
            </a:r>
            <a:r>
              <a:rPr lang="en-US" sz="2500" b="1" kern="0">
                <a:solidFill>
                  <a:srgbClr val="FF0000"/>
                </a:solidFill>
                <a:latin typeface="Arial" charset="0"/>
              </a:rPr>
              <a:t>96/2015/QH13</a:t>
            </a:r>
            <a:r>
              <a:rPr lang="en-US" sz="2500" b="1" kern="0">
                <a:solidFill>
                  <a:srgbClr val="0000FF"/>
                </a:solidFill>
                <a:latin typeface="Arial" charset="0"/>
              </a:rPr>
              <a:t> được Quốc hội khóa XIII thông qua ngày 25/11/2015 tại kỳ họp thứ 10 </a:t>
            </a:r>
            <a:r>
              <a:rPr lang="vi-VN" sz="2500" b="1" kern="0">
                <a:solidFill>
                  <a:srgbClr val="0000FF"/>
                </a:solidFill>
                <a:latin typeface="Arial" charset="0"/>
              </a:rPr>
              <a:t>với tỷ </a:t>
            </a:r>
            <a:r>
              <a:rPr lang="en-US" sz="2500" b="1" kern="0">
                <a:solidFill>
                  <a:srgbClr val="0000FF"/>
                </a:solidFill>
                <a:latin typeface="Arial" charset="0"/>
              </a:rPr>
              <a:t>lệ </a:t>
            </a:r>
            <a:r>
              <a:rPr lang="vi-VN" sz="2500" b="1" kern="0" smtClean="0">
                <a:solidFill>
                  <a:srgbClr val="0000FF"/>
                </a:solidFill>
                <a:latin typeface="Arial" charset="0"/>
              </a:rPr>
              <a:t>86,</a:t>
            </a:r>
            <a:r>
              <a:rPr lang="en-US" sz="2500" b="1" kern="0" smtClean="0">
                <a:solidFill>
                  <a:srgbClr val="0000FF"/>
                </a:solidFill>
                <a:latin typeface="Arial" charset="0"/>
              </a:rPr>
              <a:t>23</a:t>
            </a:r>
            <a:r>
              <a:rPr lang="vi-VN" sz="2500" b="1" kern="0" smtClean="0">
                <a:solidFill>
                  <a:srgbClr val="0000FF"/>
                </a:solidFill>
                <a:latin typeface="Arial" charset="0"/>
              </a:rPr>
              <a:t>% </a:t>
            </a:r>
            <a:r>
              <a:rPr lang="vi-VN" sz="2500" b="1" kern="0">
                <a:solidFill>
                  <a:srgbClr val="0000FF"/>
                </a:solidFill>
                <a:latin typeface="Arial" charset="0"/>
              </a:rPr>
              <a:t>đại biểu Quốc hội tán </a:t>
            </a:r>
            <a:r>
              <a:rPr lang="vi-VN" sz="2500" b="1" kern="0" smtClean="0">
                <a:solidFill>
                  <a:srgbClr val="0000FF"/>
                </a:solidFill>
                <a:latin typeface="Arial" charset="0"/>
              </a:rPr>
              <a:t>thành</a:t>
            </a:r>
            <a:r>
              <a:rPr lang="en-US" sz="2500" b="1" kern="0" smtClean="0">
                <a:solidFill>
                  <a:srgbClr val="0000FF"/>
                </a:solidFill>
                <a:latin typeface="Arial" charset="0"/>
              </a:rPr>
              <a:t>.</a:t>
            </a:r>
          </a:p>
          <a:p>
            <a:pPr marL="457200" indent="-342900" algn="just" eaLnBrk="1" hangingPunct="1">
              <a:lnSpc>
                <a:spcPct val="120000"/>
              </a:lnSpc>
              <a:spcBef>
                <a:spcPts val="800"/>
              </a:spcBef>
              <a:spcAft>
                <a:spcPts val="0"/>
              </a:spcAft>
              <a:buClr>
                <a:srgbClr val="FF0000"/>
              </a:buClr>
              <a:buFont typeface="Wingdings" panose="05000000000000000000" pitchFamily="2" charset="2"/>
              <a:buChar char="Ø"/>
              <a:defRPr/>
            </a:pPr>
            <a:r>
              <a:rPr lang="en-US" sz="2500" b="1" kern="0" smtClean="0">
                <a:solidFill>
                  <a:srgbClr val="0000FF"/>
                </a:solidFill>
                <a:latin typeface="Arial" charset="0"/>
              </a:rPr>
              <a:t>Luật </a:t>
            </a:r>
            <a:r>
              <a:rPr lang="en-US" sz="2500" b="1" kern="0">
                <a:solidFill>
                  <a:srgbClr val="0000FF"/>
                </a:solidFill>
                <a:latin typeface="Arial" charset="0"/>
              </a:rPr>
              <a:t>được Chủ tịch nước </a:t>
            </a:r>
            <a:r>
              <a:rPr lang="en-US" sz="2500" b="1" kern="0" smtClean="0">
                <a:solidFill>
                  <a:srgbClr val="0000FF"/>
                </a:solidFill>
                <a:latin typeface="Arial" charset="0"/>
              </a:rPr>
              <a:t/>
            </a:r>
            <a:br>
              <a:rPr lang="en-US" sz="2500" b="1" kern="0" smtClean="0">
                <a:solidFill>
                  <a:srgbClr val="0000FF"/>
                </a:solidFill>
                <a:latin typeface="Arial" charset="0"/>
              </a:rPr>
            </a:br>
            <a:r>
              <a:rPr lang="en-US" sz="2500" b="1" kern="0" smtClean="0">
                <a:solidFill>
                  <a:srgbClr val="0000FF"/>
                </a:solidFill>
                <a:latin typeface="Arial" charset="0"/>
              </a:rPr>
              <a:t>ký </a:t>
            </a:r>
            <a:r>
              <a:rPr lang="en-US" sz="2500" b="1" kern="0">
                <a:solidFill>
                  <a:srgbClr val="0000FF"/>
                </a:solidFill>
                <a:latin typeface="Arial" charset="0"/>
              </a:rPr>
              <a:t>lệnh công bố </a:t>
            </a:r>
            <a:r>
              <a:rPr lang="en-US" sz="2500" b="1" kern="0" smtClean="0">
                <a:solidFill>
                  <a:srgbClr val="0000FF"/>
                </a:solidFill>
                <a:latin typeface="Arial" charset="0"/>
              </a:rPr>
              <a:t>số 28/2015/L-CTN ngày 08/12/2015.</a:t>
            </a:r>
          </a:p>
          <a:p>
            <a:pPr marL="457200" indent="-342900" algn="just" eaLnBrk="1" hangingPunct="1">
              <a:lnSpc>
                <a:spcPct val="120000"/>
              </a:lnSpc>
              <a:spcBef>
                <a:spcPts val="800"/>
              </a:spcBef>
              <a:spcAft>
                <a:spcPts val="0"/>
              </a:spcAft>
              <a:buClr>
                <a:srgbClr val="FF0000"/>
              </a:buClr>
              <a:buFont typeface="Wingdings" panose="05000000000000000000" pitchFamily="2" charset="2"/>
              <a:buChar char="Ø"/>
              <a:defRPr/>
            </a:pPr>
            <a:r>
              <a:rPr lang="en-US" sz="2500" b="1" kern="0">
                <a:solidFill>
                  <a:srgbClr val="0000FF"/>
                </a:solidFill>
                <a:latin typeface="Arial" charset="0"/>
              </a:rPr>
              <a:t>Luật </a:t>
            </a:r>
            <a:r>
              <a:rPr lang="en-US" sz="2500" b="1" kern="0" smtClean="0">
                <a:solidFill>
                  <a:srgbClr val="0000FF"/>
                </a:solidFill>
                <a:latin typeface="Arial" charset="0"/>
              </a:rPr>
              <a:t>có </a:t>
            </a:r>
            <a:r>
              <a:rPr lang="en-US" sz="2500" b="1" kern="0">
                <a:solidFill>
                  <a:srgbClr val="0000FF"/>
                </a:solidFill>
                <a:latin typeface="Arial" charset="0"/>
              </a:rPr>
              <a:t>hiệu lực thi hành kể từ ngày </a:t>
            </a:r>
            <a:r>
              <a:rPr lang="en-US" sz="2500" b="1" kern="0" smtClean="0">
                <a:solidFill>
                  <a:srgbClr val="0000FF"/>
                </a:solidFill>
                <a:latin typeface="Arial" charset="0"/>
              </a:rPr>
              <a:t>01/7/2016.</a:t>
            </a:r>
            <a:endParaRPr lang="vi-VN" sz="2500" b="1" kern="0">
              <a:solidFill>
                <a:srgbClr val="0000FF"/>
              </a:solidFill>
              <a:latin typeface="Arial" charset="0"/>
            </a:endParaRPr>
          </a:p>
        </p:txBody>
      </p:sp>
      <p:pic>
        <p:nvPicPr>
          <p:cNvPr id="5" name="Picture 4"/>
          <p:cNvPicPr>
            <a:picLocks/>
          </p:cNvPicPr>
          <p:nvPr/>
        </p:nvPicPr>
        <p:blipFill>
          <a:blip r:embed="rId2">
            <a:extLst>
              <a:ext uri="{28A0092B-C50C-407E-A947-70E740481C1C}">
                <a14:useLocalDpi xmlns:a14="http://schemas.microsoft.com/office/drawing/2010/main" val="0"/>
              </a:ext>
            </a:extLst>
          </a:blip>
          <a:stretch>
            <a:fillRect/>
          </a:stretch>
        </p:blipFill>
        <p:spPr>
          <a:xfrm>
            <a:off x="204352" y="1295400"/>
            <a:ext cx="3502152" cy="5413248"/>
          </a:xfrm>
          <a:prstGeom prst="rect">
            <a:avLst/>
          </a:prstGeom>
        </p:spPr>
      </p:pic>
      <p:sp>
        <p:nvSpPr>
          <p:cNvPr id="9" name="Title 1"/>
          <p:cNvSpPr>
            <a:spLocks noGrp="1"/>
          </p:cNvSpPr>
          <p:nvPr>
            <p:ph type="title"/>
          </p:nvPr>
        </p:nvSpPr>
        <p:spPr>
          <a:xfrm>
            <a:off x="234950" y="152400"/>
            <a:ext cx="8680450" cy="762000"/>
          </a:xfrm>
        </p:spPr>
        <p:txBody>
          <a:bodyPr anchor="ctr"/>
          <a:lstStyle/>
          <a:p>
            <a:pPr algn="ctr">
              <a:lnSpc>
                <a:spcPct val="105000"/>
              </a:lnSpc>
              <a:spcBef>
                <a:spcPts val="0"/>
              </a:spcBef>
            </a:pPr>
            <a:r>
              <a:rPr lang="en-US" sz="2500" b="1" smtClean="0">
                <a:solidFill>
                  <a:srgbClr val="FF0000"/>
                </a:solidFill>
                <a:latin typeface="Arial" panose="020B0604020202020204" pitchFamily="34" charset="0"/>
                <a:cs typeface="Arial" panose="020B0604020202020204" pitchFamily="34" charset="0"/>
              </a:rPr>
              <a:t>GIỚI </a:t>
            </a:r>
            <a:r>
              <a:rPr lang="en-US" sz="2500" b="1">
                <a:solidFill>
                  <a:srgbClr val="FF0000"/>
                </a:solidFill>
                <a:latin typeface="Arial" panose="020B0604020202020204" pitchFamily="34" charset="0"/>
                <a:cs typeface="Arial" panose="020B0604020202020204" pitchFamily="34" charset="0"/>
              </a:rPr>
              <a:t>THIỆU LUẬT </a:t>
            </a:r>
            <a:r>
              <a:rPr lang="en-US" sz="2500" b="1" smtClean="0">
                <a:solidFill>
                  <a:srgbClr val="FF0000"/>
                </a:solidFill>
                <a:latin typeface="Arial" panose="020B0604020202020204" pitchFamily="34" charset="0"/>
                <a:cs typeface="Arial" panose="020B0604020202020204" pitchFamily="34" charset="0"/>
              </a:rPr>
              <a:t>TRƯNG CẦU Ý DÂN NĂM 2015</a:t>
            </a:r>
            <a:endParaRPr lang="en-US" sz="2500" b="1">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656592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152400" y="4724400"/>
            <a:ext cx="8850313" cy="18288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457200" indent="-342900" algn="just" eaLnBrk="1" hangingPunct="1">
              <a:lnSpc>
                <a:spcPct val="114000"/>
              </a:lnSpc>
              <a:spcBef>
                <a:spcPts val="1500"/>
              </a:spcBef>
              <a:spcAft>
                <a:spcPts val="0"/>
              </a:spcAft>
              <a:buClr>
                <a:srgbClr val="FF0000"/>
              </a:buClr>
              <a:buFont typeface="Wingdings" panose="05000000000000000000" pitchFamily="2" charset="2"/>
              <a:buChar char="Ø"/>
              <a:defRPr/>
            </a:pPr>
            <a:r>
              <a:rPr lang="en-US" sz="2300" b="1" kern="0" smtClean="0">
                <a:solidFill>
                  <a:srgbClr val="0000FF"/>
                </a:solidFill>
                <a:latin typeface="Arial" charset="0"/>
              </a:rPr>
              <a:t>Quốc hội đã </a:t>
            </a:r>
            <a:r>
              <a:rPr lang="vi-VN" sz="2300" b="1" kern="0" smtClean="0">
                <a:solidFill>
                  <a:srgbClr val="0000FF"/>
                </a:solidFill>
                <a:latin typeface="Arial" charset="0"/>
              </a:rPr>
              <a:t>biểu </a:t>
            </a:r>
            <a:r>
              <a:rPr lang="vi-VN" sz="2300" b="1" kern="0">
                <a:solidFill>
                  <a:srgbClr val="0000FF"/>
                </a:solidFill>
                <a:latin typeface="Arial" charset="0"/>
              </a:rPr>
              <a:t>quyết thông qua </a:t>
            </a:r>
            <a:r>
              <a:rPr lang="vi-VN" sz="2300" b="1" kern="0" smtClean="0">
                <a:solidFill>
                  <a:srgbClr val="0000FF"/>
                </a:solidFill>
                <a:latin typeface="Arial" charset="0"/>
              </a:rPr>
              <a:t>dự </a:t>
            </a:r>
            <a:r>
              <a:rPr lang="vi-VN" sz="2300" b="1" kern="0">
                <a:solidFill>
                  <a:srgbClr val="0000FF"/>
                </a:solidFill>
                <a:latin typeface="Arial" charset="0"/>
              </a:rPr>
              <a:t>thảo </a:t>
            </a:r>
            <a:r>
              <a:rPr lang="vi-VN" sz="2300" b="1" kern="0" smtClean="0">
                <a:solidFill>
                  <a:srgbClr val="0000FF"/>
                </a:solidFill>
                <a:latin typeface="Arial" charset="0"/>
              </a:rPr>
              <a:t>luật.</a:t>
            </a:r>
            <a:r>
              <a:rPr lang="en-US" sz="2300" b="1" kern="0">
                <a:solidFill>
                  <a:srgbClr val="0000FF"/>
                </a:solidFill>
                <a:latin typeface="Arial" charset="0"/>
              </a:rPr>
              <a:t> </a:t>
            </a:r>
            <a:r>
              <a:rPr lang="en-US" sz="2300" b="1" kern="0" smtClean="0">
                <a:solidFill>
                  <a:srgbClr val="0000FF"/>
                </a:solidFill>
                <a:latin typeface="Arial" charset="0"/>
              </a:rPr>
              <a:t>C</a:t>
            </a:r>
            <a:r>
              <a:rPr lang="vi-VN" sz="2300" b="1" kern="0" smtClean="0">
                <a:solidFill>
                  <a:srgbClr val="0000FF"/>
                </a:solidFill>
                <a:latin typeface="Arial" charset="0"/>
              </a:rPr>
              <a:t>ó 4</a:t>
            </a:r>
            <a:r>
              <a:rPr lang="en-US" sz="2300" b="1" kern="0">
                <a:solidFill>
                  <a:srgbClr val="0000FF"/>
                </a:solidFill>
                <a:latin typeface="Arial" charset="0"/>
              </a:rPr>
              <a:t>3</a:t>
            </a:r>
            <a:r>
              <a:rPr lang="en-US" sz="2300" b="1" kern="0" smtClean="0">
                <a:solidFill>
                  <a:srgbClr val="0000FF"/>
                </a:solidFill>
                <a:latin typeface="Arial" charset="0"/>
              </a:rPr>
              <a:t>5</a:t>
            </a:r>
            <a:r>
              <a:rPr lang="vi-VN" sz="2300" b="1" kern="0" smtClean="0">
                <a:solidFill>
                  <a:srgbClr val="0000FF"/>
                </a:solidFill>
                <a:latin typeface="Arial" charset="0"/>
              </a:rPr>
              <a:t> </a:t>
            </a:r>
            <a:r>
              <a:rPr lang="vi-VN" sz="2300" b="1" kern="0">
                <a:solidFill>
                  <a:srgbClr val="0000FF"/>
                </a:solidFill>
                <a:latin typeface="Arial" charset="0"/>
              </a:rPr>
              <a:t>đại biểu tham gia biểu </a:t>
            </a:r>
            <a:r>
              <a:rPr lang="vi-VN" sz="2300" b="1" kern="0" smtClean="0">
                <a:solidFill>
                  <a:srgbClr val="0000FF"/>
                </a:solidFill>
                <a:latin typeface="Arial" charset="0"/>
              </a:rPr>
              <a:t>quyết</a:t>
            </a:r>
            <a:r>
              <a:rPr lang="en-US" sz="2300" b="1" kern="0" smtClean="0">
                <a:solidFill>
                  <a:srgbClr val="0000FF"/>
                </a:solidFill>
                <a:latin typeface="Arial" charset="0"/>
              </a:rPr>
              <a:t>.</a:t>
            </a:r>
          </a:p>
          <a:p>
            <a:pPr marL="457200" indent="-342900" algn="just" eaLnBrk="1" hangingPunct="1">
              <a:lnSpc>
                <a:spcPct val="114000"/>
              </a:lnSpc>
              <a:spcBef>
                <a:spcPts val="1500"/>
              </a:spcBef>
              <a:spcAft>
                <a:spcPts val="0"/>
              </a:spcAft>
              <a:buClr>
                <a:srgbClr val="FF0000"/>
              </a:buClr>
              <a:buFont typeface="Wingdings" panose="05000000000000000000" pitchFamily="2" charset="2"/>
              <a:buChar char="Ø"/>
              <a:defRPr/>
            </a:pPr>
            <a:r>
              <a:rPr lang="vi-VN" sz="2300" b="1" kern="0" smtClean="0">
                <a:solidFill>
                  <a:srgbClr val="0000FF"/>
                </a:solidFill>
                <a:latin typeface="Arial" charset="0"/>
              </a:rPr>
              <a:t>Kết </a:t>
            </a:r>
            <a:r>
              <a:rPr lang="vi-VN" sz="2300" b="1" kern="0">
                <a:solidFill>
                  <a:srgbClr val="0000FF"/>
                </a:solidFill>
                <a:latin typeface="Arial" charset="0"/>
              </a:rPr>
              <a:t>quả có </a:t>
            </a:r>
            <a:r>
              <a:rPr lang="vi-VN" sz="2300" b="1" kern="0" smtClean="0">
                <a:solidFill>
                  <a:srgbClr val="0000FF"/>
                </a:solidFill>
                <a:latin typeface="Arial" charset="0"/>
              </a:rPr>
              <a:t>4</a:t>
            </a:r>
            <a:r>
              <a:rPr lang="en-US" sz="2300" b="1" kern="0" smtClean="0">
                <a:solidFill>
                  <a:srgbClr val="0000FF"/>
                </a:solidFill>
                <a:latin typeface="Arial" charset="0"/>
              </a:rPr>
              <a:t>26</a:t>
            </a:r>
            <a:r>
              <a:rPr lang="vi-VN" sz="2300" b="1" kern="0" smtClean="0">
                <a:solidFill>
                  <a:srgbClr val="0000FF"/>
                </a:solidFill>
                <a:latin typeface="Arial" charset="0"/>
              </a:rPr>
              <a:t> </a:t>
            </a:r>
            <a:r>
              <a:rPr lang="vi-VN" sz="2300" b="1" kern="0">
                <a:solidFill>
                  <a:srgbClr val="0000FF"/>
                </a:solidFill>
                <a:latin typeface="Arial" charset="0"/>
              </a:rPr>
              <a:t>đại biểu tán thành, chiếm </a:t>
            </a:r>
            <a:r>
              <a:rPr lang="vi-VN" sz="2300" b="1" kern="0" smtClean="0">
                <a:solidFill>
                  <a:srgbClr val="0000FF"/>
                </a:solidFill>
                <a:latin typeface="Arial" charset="0"/>
              </a:rPr>
              <a:t>8</a:t>
            </a:r>
            <a:r>
              <a:rPr lang="en-US" sz="2300" b="1" kern="0" smtClean="0">
                <a:solidFill>
                  <a:srgbClr val="0000FF"/>
                </a:solidFill>
                <a:latin typeface="Arial" charset="0"/>
              </a:rPr>
              <a:t>8</a:t>
            </a:r>
            <a:r>
              <a:rPr lang="vi-VN" sz="2300" b="1" kern="0" smtClean="0">
                <a:solidFill>
                  <a:srgbClr val="0000FF"/>
                </a:solidFill>
                <a:latin typeface="Arial" charset="0"/>
              </a:rPr>
              <a:t>,</a:t>
            </a:r>
            <a:r>
              <a:rPr lang="en-US" sz="2300" b="1" kern="0" smtClean="0">
                <a:solidFill>
                  <a:srgbClr val="0000FF"/>
                </a:solidFill>
                <a:latin typeface="Arial" charset="0"/>
              </a:rPr>
              <a:t>06</a:t>
            </a:r>
            <a:r>
              <a:rPr lang="vi-VN" sz="2300" b="1" kern="0" smtClean="0">
                <a:solidFill>
                  <a:srgbClr val="0000FF"/>
                </a:solidFill>
                <a:latin typeface="Arial" charset="0"/>
              </a:rPr>
              <a:t>% </a:t>
            </a:r>
            <a:r>
              <a:rPr lang="vi-VN" sz="2300" b="1" kern="0">
                <a:solidFill>
                  <a:srgbClr val="0000FF"/>
                </a:solidFill>
                <a:latin typeface="Arial" charset="0"/>
              </a:rPr>
              <a:t>tổng số </a:t>
            </a:r>
            <a:r>
              <a:rPr lang="en-US" sz="2300" b="1" kern="0" smtClean="0">
                <a:solidFill>
                  <a:srgbClr val="0000FF"/>
                </a:solidFill>
                <a:latin typeface="Arial" charset="0"/>
              </a:rPr>
              <a:t>ĐBQH</a:t>
            </a:r>
            <a:r>
              <a:rPr lang="vi-VN" sz="2300" b="1" kern="0" smtClean="0">
                <a:solidFill>
                  <a:srgbClr val="0000FF"/>
                </a:solidFill>
                <a:latin typeface="Arial" charset="0"/>
              </a:rPr>
              <a:t>; </a:t>
            </a:r>
            <a:r>
              <a:rPr lang="en-US" sz="2300" b="1" kern="0" smtClean="0">
                <a:solidFill>
                  <a:srgbClr val="0000FF"/>
                </a:solidFill>
                <a:latin typeface="Arial" charset="0"/>
              </a:rPr>
              <a:t>09</a:t>
            </a:r>
            <a:r>
              <a:rPr lang="vi-VN" sz="2300" b="1" kern="0" smtClean="0">
                <a:solidFill>
                  <a:srgbClr val="0000FF"/>
                </a:solidFill>
                <a:latin typeface="Arial" charset="0"/>
              </a:rPr>
              <a:t> </a:t>
            </a:r>
            <a:r>
              <a:rPr lang="vi-VN" sz="2300" b="1" kern="0">
                <a:solidFill>
                  <a:srgbClr val="0000FF"/>
                </a:solidFill>
                <a:latin typeface="Arial" charset="0"/>
              </a:rPr>
              <a:t>đại biểu không tán thành, chiếm </a:t>
            </a:r>
            <a:r>
              <a:rPr lang="en-US" sz="2300" b="1" kern="0" smtClean="0">
                <a:solidFill>
                  <a:srgbClr val="0000FF"/>
                </a:solidFill>
                <a:latin typeface="Arial" charset="0"/>
              </a:rPr>
              <a:t>1,82</a:t>
            </a:r>
            <a:r>
              <a:rPr lang="vi-VN" sz="2300" b="1" kern="0" smtClean="0">
                <a:solidFill>
                  <a:srgbClr val="0000FF"/>
                </a:solidFill>
                <a:latin typeface="Arial" charset="0"/>
              </a:rPr>
              <a:t>%</a:t>
            </a:r>
            <a:r>
              <a:rPr lang="en-US" sz="2300" b="1" kern="0" smtClean="0">
                <a:solidFill>
                  <a:srgbClr val="0000FF"/>
                </a:solidFill>
                <a:latin typeface="Arial" charset="0"/>
              </a:rPr>
              <a:t>.</a:t>
            </a:r>
          </a:p>
          <a:p>
            <a:pPr marL="114300" indent="0" algn="just" eaLnBrk="1" hangingPunct="1">
              <a:lnSpc>
                <a:spcPct val="114000"/>
              </a:lnSpc>
              <a:spcBef>
                <a:spcPts val="1500"/>
              </a:spcBef>
              <a:spcAft>
                <a:spcPts val="0"/>
              </a:spcAft>
              <a:buClr>
                <a:srgbClr val="FF0000"/>
              </a:buClr>
              <a:buNone/>
              <a:defRPr/>
            </a:pPr>
            <a:endParaRPr lang="vi-VN" sz="2300" b="1" kern="0">
              <a:solidFill>
                <a:srgbClr val="0000FF"/>
              </a:solidFill>
              <a:latin typeface="Arial" charset="0"/>
            </a:endParaRPr>
          </a:p>
        </p:txBody>
      </p:sp>
      <p:sp>
        <p:nvSpPr>
          <p:cNvPr id="7" name="Title 1"/>
          <p:cNvSpPr>
            <a:spLocks noGrp="1"/>
          </p:cNvSpPr>
          <p:nvPr>
            <p:ph type="title"/>
          </p:nvPr>
        </p:nvSpPr>
        <p:spPr>
          <a:xfrm>
            <a:off x="234950" y="152400"/>
            <a:ext cx="8680450" cy="762000"/>
          </a:xfrm>
        </p:spPr>
        <p:txBody>
          <a:bodyPr anchor="ctr"/>
          <a:lstStyle/>
          <a:p>
            <a:pPr algn="ctr">
              <a:lnSpc>
                <a:spcPct val="105000"/>
              </a:lnSpc>
              <a:spcBef>
                <a:spcPts val="0"/>
              </a:spcBef>
            </a:pPr>
            <a:r>
              <a:rPr lang="en-US" sz="2500" b="1" smtClean="0">
                <a:solidFill>
                  <a:srgbClr val="FF0000"/>
                </a:solidFill>
                <a:latin typeface="Arial" panose="020B0604020202020204" pitchFamily="34" charset="0"/>
                <a:cs typeface="Arial" panose="020B0604020202020204" pitchFamily="34" charset="0"/>
              </a:rPr>
              <a:t>GIỚI </a:t>
            </a:r>
            <a:r>
              <a:rPr lang="en-US" sz="2500" b="1">
                <a:solidFill>
                  <a:srgbClr val="FF0000"/>
                </a:solidFill>
                <a:latin typeface="Arial" panose="020B0604020202020204" pitchFamily="34" charset="0"/>
                <a:cs typeface="Arial" panose="020B0604020202020204" pitchFamily="34" charset="0"/>
              </a:rPr>
              <a:t>THIỆU LUẬT </a:t>
            </a:r>
            <a:r>
              <a:rPr lang="en-US" sz="2500" b="1" smtClean="0">
                <a:solidFill>
                  <a:srgbClr val="FF0000"/>
                </a:solidFill>
                <a:latin typeface="Arial" panose="020B0604020202020204" pitchFamily="34" charset="0"/>
                <a:cs typeface="Arial" panose="020B0604020202020204" pitchFamily="34" charset="0"/>
              </a:rPr>
              <a:t>TRƯNG CẦU Ý DÂN NĂM 2015</a:t>
            </a:r>
            <a:endParaRPr lang="en-US" sz="2500" b="1">
              <a:solidFill>
                <a:srgbClr val="FF0000"/>
              </a:solidFill>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8800" y="1275147"/>
            <a:ext cx="5486400" cy="3423514"/>
          </a:xfrm>
          <a:prstGeom prst="rect">
            <a:avLst/>
          </a:prstGeom>
        </p:spPr>
      </p:pic>
    </p:spTree>
    <p:extLst>
      <p:ext uri="{BB962C8B-B14F-4D97-AF65-F5344CB8AC3E}">
        <p14:creationId xmlns:p14="http://schemas.microsoft.com/office/powerpoint/2010/main" val="7715457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566738" indent="-457200" algn="just" eaLnBrk="1" hangingPunct="1">
              <a:lnSpc>
                <a:spcPct val="106000"/>
              </a:lnSpc>
              <a:spcBef>
                <a:spcPts val="800"/>
              </a:spcBef>
              <a:spcAft>
                <a:spcPts val="0"/>
              </a:spcAft>
              <a:buClr>
                <a:srgbClr val="FF0000"/>
              </a:buClr>
              <a:buFont typeface="+mj-lt"/>
              <a:buAutoNum type="arabicPeriod"/>
              <a:defRPr/>
            </a:pPr>
            <a:r>
              <a:rPr lang="en-US" sz="2300" b="1" kern="0" smtClean="0">
                <a:solidFill>
                  <a:srgbClr val="0000FF"/>
                </a:solidFill>
                <a:latin typeface="Arial" charset="0"/>
              </a:rPr>
              <a:t>Thể </a:t>
            </a:r>
            <a:r>
              <a:rPr lang="en-US" sz="2300" b="1" kern="0">
                <a:solidFill>
                  <a:srgbClr val="0000FF"/>
                </a:solidFill>
                <a:latin typeface="Arial" charset="0"/>
              </a:rPr>
              <a:t>chế hóa chủ trương, đường lối của Đảng </a:t>
            </a:r>
            <a:r>
              <a:rPr lang="en-US" sz="2300" b="1" kern="0" smtClean="0">
                <a:solidFill>
                  <a:srgbClr val="0000FF"/>
                </a:solidFill>
                <a:latin typeface="Arial" charset="0"/>
              </a:rPr>
              <a:t>(Nghị </a:t>
            </a:r>
            <a:r>
              <a:rPr lang="en-US" sz="2300" b="1" kern="0">
                <a:solidFill>
                  <a:srgbClr val="0000FF"/>
                </a:solidFill>
                <a:latin typeface="Arial" charset="0"/>
              </a:rPr>
              <a:t>quyết số </a:t>
            </a:r>
            <a:r>
              <a:rPr lang="en-US" sz="2300" b="1" kern="0" smtClean="0">
                <a:solidFill>
                  <a:srgbClr val="0000FF"/>
                </a:solidFill>
                <a:latin typeface="Arial" charset="0"/>
              </a:rPr>
              <a:t>48-NQ/TW ngày 24/5/2005 của </a:t>
            </a:r>
            <a:r>
              <a:rPr lang="en-US" sz="2300" b="1" kern="0">
                <a:solidFill>
                  <a:srgbClr val="0000FF"/>
                </a:solidFill>
                <a:latin typeface="Arial" charset="0"/>
              </a:rPr>
              <a:t>Bộ Chính </a:t>
            </a:r>
            <a:r>
              <a:rPr lang="en-US" sz="2300" b="1" kern="0" smtClean="0">
                <a:solidFill>
                  <a:srgbClr val="0000FF"/>
                </a:solidFill>
                <a:latin typeface="Arial" charset="0"/>
              </a:rPr>
              <a:t>trị) , </a:t>
            </a:r>
            <a:r>
              <a:rPr lang="en-US" sz="2300" b="1" kern="0">
                <a:solidFill>
                  <a:srgbClr val="0000FF"/>
                </a:solidFill>
                <a:latin typeface="Arial" charset="0"/>
              </a:rPr>
              <a:t>cụ thể hóa các quy định của Hiến pháp năm </a:t>
            </a:r>
            <a:r>
              <a:rPr lang="en-US" sz="2300" b="1" kern="0" smtClean="0">
                <a:solidFill>
                  <a:srgbClr val="0000FF"/>
                </a:solidFill>
                <a:latin typeface="Arial" charset="0"/>
              </a:rPr>
              <a:t>2013 (Điều 29, 70, 74, 120).</a:t>
            </a:r>
          </a:p>
          <a:p>
            <a:pPr marL="566738" indent="-457200" algn="just" eaLnBrk="1" hangingPunct="1">
              <a:lnSpc>
                <a:spcPct val="106000"/>
              </a:lnSpc>
              <a:spcBef>
                <a:spcPts val="800"/>
              </a:spcBef>
              <a:spcAft>
                <a:spcPts val="0"/>
              </a:spcAft>
              <a:buClr>
                <a:srgbClr val="FF0000"/>
              </a:buClr>
              <a:buFont typeface="+mj-lt"/>
              <a:buAutoNum type="arabicPeriod"/>
              <a:defRPr/>
            </a:pPr>
            <a:r>
              <a:rPr lang="en-US" sz="2300" b="1" kern="0" smtClean="0">
                <a:solidFill>
                  <a:srgbClr val="0000FF"/>
                </a:solidFill>
                <a:latin typeface="Arial" charset="0"/>
              </a:rPr>
              <a:t>Phản </a:t>
            </a:r>
            <a:r>
              <a:rPr lang="en-US" sz="2300" b="1" kern="0">
                <a:solidFill>
                  <a:srgbClr val="0000FF"/>
                </a:solidFill>
                <a:latin typeface="Arial" charset="0"/>
              </a:rPr>
              <a:t>ánh nhu cầu khách quan</a:t>
            </a:r>
            <a:r>
              <a:rPr lang="en-US" sz="2300" b="1" kern="0" smtClean="0">
                <a:solidFill>
                  <a:srgbClr val="0000FF"/>
                </a:solidFill>
                <a:latin typeface="Arial" charset="0"/>
              </a:rPr>
              <a:t>, …, </a:t>
            </a:r>
            <a:r>
              <a:rPr lang="en-US" sz="2300" b="1" kern="0">
                <a:solidFill>
                  <a:srgbClr val="0000FF"/>
                </a:solidFill>
                <a:latin typeface="Arial" charset="0"/>
              </a:rPr>
              <a:t>tạo khuôn khổ pháp lý cho người dân tham gia chủ động, tích cực vào việc quyết định các công việc của Nhà nước và xã hội phù hợp với bản chất của Nhà nước ta, Nhà nước pháp quyền </a:t>
            </a:r>
            <a:r>
              <a:rPr lang="en-US" sz="2300" b="1" kern="0" smtClean="0">
                <a:solidFill>
                  <a:srgbClr val="0000FF"/>
                </a:solidFill>
                <a:latin typeface="Arial" charset="0"/>
              </a:rPr>
              <a:t>XHCN Việt </a:t>
            </a:r>
            <a:r>
              <a:rPr lang="en-US" sz="2300" b="1" kern="0">
                <a:solidFill>
                  <a:srgbClr val="0000FF"/>
                </a:solidFill>
                <a:latin typeface="Arial" charset="0"/>
              </a:rPr>
              <a:t>Nam của Nhân dân, do Nhân dân, vì Nhân dân. Đồng thời, Luật trưng cầu ý dân cũng góp phần thiết thực vào việc phản ánh các giá trị tư tưởng lấy dân làm gốc được thể hiện rõ trong truyền thống quý báu của dân tộc Việt Nam, trong Tư tưởng Hồ Chí Minh và trong đường lối, chủ trương, chính sách của Đảng và Nhà nước ta.</a:t>
            </a:r>
          </a:p>
          <a:p>
            <a:pPr marL="566738" indent="-457200" algn="just" eaLnBrk="1" hangingPunct="1">
              <a:lnSpc>
                <a:spcPct val="106000"/>
              </a:lnSpc>
              <a:spcBef>
                <a:spcPts val="800"/>
              </a:spcBef>
              <a:spcAft>
                <a:spcPts val="0"/>
              </a:spcAft>
              <a:buClr>
                <a:srgbClr val="FF0000"/>
              </a:buClr>
              <a:buFont typeface="+mj-lt"/>
              <a:buAutoNum type="arabicPeriod"/>
              <a:defRPr/>
            </a:pPr>
            <a:endParaRPr lang="en-US" sz="2300" b="1" kern="0">
              <a:solidFill>
                <a:srgbClr val="0000FF"/>
              </a:solidFill>
              <a:latin typeface="Arial" charset="0"/>
            </a:endParaRPr>
          </a:p>
        </p:txBody>
      </p:sp>
      <p:sp>
        <p:nvSpPr>
          <p:cNvPr id="2" name="Title 1"/>
          <p:cNvSpPr>
            <a:spLocks noGrp="1"/>
          </p:cNvSpPr>
          <p:nvPr>
            <p:ph type="title"/>
          </p:nvPr>
        </p:nvSpPr>
        <p:spPr>
          <a:xfrm>
            <a:off x="234950" y="152400"/>
            <a:ext cx="8680450" cy="762000"/>
          </a:xfrm>
        </p:spPr>
        <p:txBody>
          <a:bodyPr anchor="ctr"/>
          <a:lstStyle/>
          <a:p>
            <a:pPr algn="ctr">
              <a:lnSpc>
                <a:spcPct val="105000"/>
              </a:lnSpc>
              <a:spcBef>
                <a:spcPts val="0"/>
              </a:spcBef>
            </a:pPr>
            <a:r>
              <a:rPr lang="en-US" sz="2600" b="1" smtClean="0">
                <a:solidFill>
                  <a:srgbClr val="FF0000"/>
                </a:solidFill>
                <a:latin typeface="Arial" panose="020B0604020202020204" pitchFamily="34" charset="0"/>
                <a:cs typeface="Arial" panose="020B0604020202020204" pitchFamily="34" charset="0"/>
              </a:rPr>
              <a:t>SỰ </a:t>
            </a:r>
            <a:r>
              <a:rPr lang="en-US" sz="2600" b="1">
                <a:solidFill>
                  <a:srgbClr val="FF0000"/>
                </a:solidFill>
                <a:latin typeface="Arial" panose="020B0604020202020204" pitchFamily="34" charset="0"/>
                <a:cs typeface="Arial" panose="020B0604020202020204" pitchFamily="34" charset="0"/>
              </a:rPr>
              <a:t>CẦN THIẾT BAN HÀNH </a:t>
            </a:r>
            <a:r>
              <a:rPr lang="en-US" sz="2600" b="1" smtClean="0">
                <a:solidFill>
                  <a:srgbClr val="FF0000"/>
                </a:solidFill>
                <a:latin typeface="Arial" panose="020B0604020202020204" pitchFamily="34" charset="0"/>
                <a:cs typeface="Arial" panose="020B0604020202020204" pitchFamily="34" charset="0"/>
              </a:rPr>
              <a:t>LUẬT</a:t>
            </a:r>
            <a:endParaRPr lang="en-US" sz="2600" b="1">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82571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566738" indent="-457200" algn="just" eaLnBrk="1" hangingPunct="1">
              <a:lnSpc>
                <a:spcPct val="106000"/>
              </a:lnSpc>
              <a:spcBef>
                <a:spcPts val="800"/>
              </a:spcBef>
              <a:spcAft>
                <a:spcPts val="0"/>
              </a:spcAft>
              <a:buClr>
                <a:srgbClr val="FF0000"/>
              </a:buClr>
              <a:buFont typeface="+mj-lt"/>
              <a:buAutoNum type="arabicPeriod" startAt="3"/>
              <a:defRPr/>
            </a:pPr>
            <a:r>
              <a:rPr lang="en-US" sz="2300" b="1" kern="0" smtClean="0">
                <a:solidFill>
                  <a:srgbClr val="0000FF"/>
                </a:solidFill>
                <a:latin typeface="Arial" charset="0"/>
              </a:rPr>
              <a:t>… là </a:t>
            </a:r>
            <a:r>
              <a:rPr lang="en-US" sz="2300" b="1" kern="0">
                <a:solidFill>
                  <a:srgbClr val="0000FF"/>
                </a:solidFill>
                <a:latin typeface="Arial" charset="0"/>
              </a:rPr>
              <a:t>một phương thức để người dân trực tiếp thể hiện ý chí và quyền lực của mình đối với các vấn đề quan trọng của đất nước trong từng thời điểm cụ thể; việc ban hành Luật góp phần tạo ra cơ sở pháp lý đồng bộ và những điều kiện thuận lợi để người dân trực tiếp thể hiện ý chí và quyền lực của mình đối với các vấn đề quan trọng của đất </a:t>
            </a:r>
            <a:r>
              <a:rPr lang="en-US" sz="2300" b="1" kern="0" smtClean="0">
                <a:solidFill>
                  <a:srgbClr val="0000FF"/>
                </a:solidFill>
                <a:latin typeface="Arial" charset="0"/>
              </a:rPr>
              <a:t>nước…</a:t>
            </a:r>
          </a:p>
          <a:p>
            <a:pPr marL="566738" indent="-457200" algn="just" eaLnBrk="1" hangingPunct="1">
              <a:lnSpc>
                <a:spcPct val="106000"/>
              </a:lnSpc>
              <a:spcBef>
                <a:spcPts val="800"/>
              </a:spcBef>
              <a:spcAft>
                <a:spcPts val="0"/>
              </a:spcAft>
              <a:buClr>
                <a:srgbClr val="FF0000"/>
              </a:buClr>
              <a:buFont typeface="+mj-lt"/>
              <a:buAutoNum type="arabicPeriod" startAt="3"/>
              <a:defRPr/>
            </a:pPr>
            <a:r>
              <a:rPr lang="en-US" sz="2300" b="1" kern="0" smtClean="0">
                <a:solidFill>
                  <a:srgbClr val="0000FF"/>
                </a:solidFill>
                <a:latin typeface="Arial" charset="0"/>
              </a:rPr>
              <a:t>Tạo </a:t>
            </a:r>
            <a:r>
              <a:rPr lang="en-US" sz="2300" b="1" kern="0">
                <a:solidFill>
                  <a:srgbClr val="0000FF"/>
                </a:solidFill>
                <a:latin typeface="Arial" charset="0"/>
              </a:rPr>
              <a:t>điều kiện để Nhân dân có thể tham gia sâu hơn, có tính quyết định với tư cách chủ thể vào những vấn đề quan trọng của đất nước, xây dựng xã hội công bằng, dân chủ, văn minh, góp phần bảo đảm sự phát triển bền vững của Việt Nam trong quá trình hội nhập quốc tế, nhất là trong bối cảnh Việt Nam tham gia hội nhập quốc tế ngày càng sâu rộng trên hầu hết các lĩnh vực hiện nay. </a:t>
            </a:r>
          </a:p>
          <a:p>
            <a:pPr marL="566738" indent="-457200" algn="just" eaLnBrk="1" hangingPunct="1">
              <a:lnSpc>
                <a:spcPct val="106000"/>
              </a:lnSpc>
              <a:spcBef>
                <a:spcPts val="800"/>
              </a:spcBef>
              <a:spcAft>
                <a:spcPts val="0"/>
              </a:spcAft>
              <a:buClr>
                <a:srgbClr val="FF0000"/>
              </a:buClr>
              <a:buFont typeface="+mj-lt"/>
              <a:buAutoNum type="arabicPeriod" startAt="3"/>
              <a:defRPr/>
            </a:pPr>
            <a:endParaRPr lang="en-US" sz="2300" b="1" kern="0">
              <a:solidFill>
                <a:srgbClr val="0000FF"/>
              </a:solidFill>
              <a:latin typeface="Arial" charset="0"/>
            </a:endParaRPr>
          </a:p>
        </p:txBody>
      </p:sp>
      <p:sp>
        <p:nvSpPr>
          <p:cNvPr id="2" name="Title 1"/>
          <p:cNvSpPr>
            <a:spLocks noGrp="1"/>
          </p:cNvSpPr>
          <p:nvPr>
            <p:ph type="title"/>
          </p:nvPr>
        </p:nvSpPr>
        <p:spPr>
          <a:xfrm>
            <a:off x="234950" y="152400"/>
            <a:ext cx="8680450" cy="762000"/>
          </a:xfrm>
        </p:spPr>
        <p:txBody>
          <a:bodyPr anchor="ctr"/>
          <a:lstStyle/>
          <a:p>
            <a:pPr algn="ctr">
              <a:lnSpc>
                <a:spcPct val="105000"/>
              </a:lnSpc>
              <a:spcBef>
                <a:spcPts val="0"/>
              </a:spcBef>
            </a:pPr>
            <a:r>
              <a:rPr lang="en-US" sz="2600" b="1" smtClean="0">
                <a:solidFill>
                  <a:srgbClr val="FF0000"/>
                </a:solidFill>
                <a:latin typeface="Arial" panose="020B0604020202020204" pitchFamily="34" charset="0"/>
                <a:cs typeface="Arial" panose="020B0604020202020204" pitchFamily="34" charset="0"/>
              </a:rPr>
              <a:t>SỰ </a:t>
            </a:r>
            <a:r>
              <a:rPr lang="en-US" sz="2600" b="1">
                <a:solidFill>
                  <a:srgbClr val="FF0000"/>
                </a:solidFill>
                <a:latin typeface="Arial" panose="020B0604020202020204" pitchFamily="34" charset="0"/>
                <a:cs typeface="Arial" panose="020B0604020202020204" pitchFamily="34" charset="0"/>
              </a:rPr>
              <a:t>CẦN THIẾT BAN HÀNH </a:t>
            </a:r>
            <a:r>
              <a:rPr lang="en-US" sz="2600" b="1" smtClean="0">
                <a:solidFill>
                  <a:srgbClr val="FF0000"/>
                </a:solidFill>
                <a:latin typeface="Arial" panose="020B0604020202020204" pitchFamily="34" charset="0"/>
                <a:cs typeface="Arial" panose="020B0604020202020204" pitchFamily="34" charset="0"/>
              </a:rPr>
              <a:t>LUẬT</a:t>
            </a:r>
            <a:endParaRPr lang="en-US" sz="2600" b="1">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425036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762000"/>
          </a:xfrm>
        </p:spPr>
        <p:txBody>
          <a:bodyPr anchor="ctr"/>
          <a:lstStyle/>
          <a:p>
            <a:pPr algn="ctr">
              <a:lnSpc>
                <a:spcPct val="105000"/>
              </a:lnSpc>
              <a:spcBef>
                <a:spcPts val="0"/>
              </a:spcBef>
            </a:pPr>
            <a:r>
              <a:rPr lang="en-US" sz="2400" b="1">
                <a:solidFill>
                  <a:srgbClr val="FF0000"/>
                </a:solidFill>
                <a:latin typeface="Arial" panose="020B0604020202020204" pitchFamily="34" charset="0"/>
                <a:cs typeface="Arial" panose="020B0604020202020204" pitchFamily="34" charset="0"/>
              </a:rPr>
              <a:t>BỐ CỤC CỦA LUẬT</a:t>
            </a:r>
            <a:br>
              <a:rPr lang="en-US" sz="2400" b="1">
                <a:solidFill>
                  <a:srgbClr val="FF0000"/>
                </a:solidFill>
                <a:latin typeface="Arial" panose="020B0604020202020204" pitchFamily="34" charset="0"/>
                <a:cs typeface="Arial" panose="020B0604020202020204" pitchFamily="34" charset="0"/>
              </a:rPr>
            </a:br>
            <a:r>
              <a:rPr lang="en-US" sz="2400" b="1">
                <a:solidFill>
                  <a:srgbClr val="0000FF"/>
                </a:solidFill>
                <a:latin typeface="Arial" panose="020B0604020202020204" pitchFamily="34" charset="0"/>
                <a:cs typeface="Arial" panose="020B0604020202020204" pitchFamily="34" charset="0"/>
              </a:rPr>
              <a:t>(</a:t>
            </a:r>
            <a:r>
              <a:rPr lang="vi-VN" sz="2400" b="1">
                <a:solidFill>
                  <a:srgbClr val="0000FF"/>
                </a:solidFill>
                <a:latin typeface="Arial" panose="020B0604020202020204" pitchFamily="34" charset="0"/>
                <a:cs typeface="Arial" panose="020B0604020202020204" pitchFamily="34" charset="0"/>
              </a:rPr>
              <a:t>gồm </a:t>
            </a:r>
            <a:r>
              <a:rPr lang="en-US" sz="2400" b="1">
                <a:solidFill>
                  <a:srgbClr val="0000FF"/>
                </a:solidFill>
                <a:latin typeface="Arial" panose="020B0604020202020204" pitchFamily="34" charset="0"/>
                <a:cs typeface="Arial" panose="020B0604020202020204" pitchFamily="34" charset="0"/>
              </a:rPr>
              <a:t>08</a:t>
            </a:r>
            <a:r>
              <a:rPr lang="vi-VN" sz="2400" b="1">
                <a:solidFill>
                  <a:srgbClr val="0000FF"/>
                </a:solidFill>
                <a:latin typeface="Arial" panose="020B0604020202020204" pitchFamily="34" charset="0"/>
                <a:cs typeface="Arial" panose="020B0604020202020204" pitchFamily="34" charset="0"/>
              </a:rPr>
              <a:t> chương, </a:t>
            </a:r>
            <a:r>
              <a:rPr lang="en-US" sz="2400" b="1">
                <a:solidFill>
                  <a:srgbClr val="0000FF"/>
                </a:solidFill>
                <a:latin typeface="Arial" panose="020B0604020202020204" pitchFamily="34" charset="0"/>
                <a:cs typeface="Arial" panose="020B0604020202020204" pitchFamily="34" charset="0"/>
              </a:rPr>
              <a:t>52</a:t>
            </a:r>
            <a:r>
              <a:rPr lang="vi-VN" sz="2400" b="1">
                <a:solidFill>
                  <a:srgbClr val="0000FF"/>
                </a:solidFill>
                <a:latin typeface="Arial" panose="020B0604020202020204" pitchFamily="34" charset="0"/>
                <a:cs typeface="Arial" panose="020B0604020202020204" pitchFamily="34" charset="0"/>
              </a:rPr>
              <a:t> điều</a:t>
            </a:r>
            <a:r>
              <a:rPr lang="en-US" sz="2400" b="1">
                <a:solidFill>
                  <a:srgbClr val="0000FF"/>
                </a:solidFill>
                <a:latin typeface="Arial" panose="020B0604020202020204" pitchFamily="34" charset="0"/>
                <a:cs typeface="Arial" panose="020B0604020202020204" pitchFamily="34" charset="0"/>
              </a:rPr>
              <a:t>)</a:t>
            </a:r>
          </a:p>
        </p:txBody>
      </p:sp>
      <p:sp>
        <p:nvSpPr>
          <p:cNvPr id="8"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2000"/>
              </a:lnSpc>
              <a:spcBef>
                <a:spcPts val="800"/>
              </a:spcBef>
              <a:spcAft>
                <a:spcPts val="0"/>
              </a:spcAft>
              <a:buClr>
                <a:srgbClr val="FF0000"/>
              </a:buClr>
              <a:buFont typeface="+mj-lt"/>
              <a:buAutoNum type="arabicPeriod"/>
              <a:defRPr/>
            </a:pPr>
            <a:r>
              <a:rPr lang="nb-NO" sz="2150" b="1" kern="0" smtClean="0">
                <a:solidFill>
                  <a:srgbClr val="0000FF"/>
                </a:solidFill>
                <a:latin typeface="Arial" charset="0"/>
              </a:rPr>
              <a:t>Chương </a:t>
            </a:r>
            <a:r>
              <a:rPr lang="nb-NO" sz="2150" b="1" kern="0">
                <a:solidFill>
                  <a:srgbClr val="0000FF"/>
                </a:solidFill>
                <a:latin typeface="Arial" charset="0"/>
              </a:rPr>
              <a:t>I. Những quy định chung (gồm 13 điều)</a:t>
            </a:r>
          </a:p>
          <a:p>
            <a:pPr indent="-457200" algn="just" eaLnBrk="1" hangingPunct="1">
              <a:lnSpc>
                <a:spcPct val="102000"/>
              </a:lnSpc>
              <a:spcBef>
                <a:spcPts val="800"/>
              </a:spcBef>
              <a:spcAft>
                <a:spcPts val="0"/>
              </a:spcAft>
              <a:buClr>
                <a:srgbClr val="FF0000"/>
              </a:buClr>
              <a:buFont typeface="+mj-lt"/>
              <a:buAutoNum type="arabicPeriod"/>
              <a:defRPr/>
            </a:pPr>
            <a:r>
              <a:rPr lang="en-US" sz="2150" b="1" kern="0">
                <a:solidFill>
                  <a:srgbClr val="008000"/>
                </a:solidFill>
                <a:latin typeface="Arial" charset="0"/>
              </a:rPr>
              <a:t>Chương II. Đ</a:t>
            </a:r>
            <a:r>
              <a:rPr lang="vi-VN" sz="2150" b="1" kern="0">
                <a:solidFill>
                  <a:srgbClr val="008000"/>
                </a:solidFill>
                <a:latin typeface="Arial" charset="0"/>
              </a:rPr>
              <a:t>ề nghị trưng cầu ý dân và quyết định việc trưng cầu ý dân</a:t>
            </a:r>
            <a:r>
              <a:rPr lang="en-US" sz="2150" b="1" kern="0">
                <a:solidFill>
                  <a:srgbClr val="008000"/>
                </a:solidFill>
                <a:latin typeface="Arial" charset="0"/>
              </a:rPr>
              <a:t> (gồm 04 điều)</a:t>
            </a:r>
          </a:p>
          <a:p>
            <a:pPr indent="-457200" algn="just" eaLnBrk="1" hangingPunct="1">
              <a:lnSpc>
                <a:spcPct val="102000"/>
              </a:lnSpc>
              <a:spcBef>
                <a:spcPts val="800"/>
              </a:spcBef>
              <a:spcAft>
                <a:spcPts val="0"/>
              </a:spcAft>
              <a:buClr>
                <a:srgbClr val="FF0000"/>
              </a:buClr>
              <a:buFont typeface="+mj-lt"/>
              <a:buAutoNum type="arabicPeriod"/>
              <a:defRPr/>
            </a:pPr>
            <a:r>
              <a:rPr lang="en-US" sz="2150" b="1" kern="0">
                <a:solidFill>
                  <a:srgbClr val="0000FF"/>
                </a:solidFill>
                <a:latin typeface="Arial" charset="0"/>
              </a:rPr>
              <a:t>Chương III. N</a:t>
            </a:r>
            <a:r>
              <a:rPr lang="vi-VN" sz="2150" b="1" kern="0">
                <a:solidFill>
                  <a:srgbClr val="0000FF"/>
                </a:solidFill>
                <a:latin typeface="Arial" charset="0"/>
              </a:rPr>
              <a:t>hiệm vụ, quyền hạn của cơ quan, tổ chức trong tổ chức trưng cầu ý dân</a:t>
            </a:r>
            <a:r>
              <a:rPr lang="en-US" sz="2150" b="1" kern="0">
                <a:solidFill>
                  <a:srgbClr val="0000FF"/>
                </a:solidFill>
                <a:latin typeface="Arial" charset="0"/>
              </a:rPr>
              <a:t> (gồm 06 điều)</a:t>
            </a:r>
          </a:p>
          <a:p>
            <a:pPr indent="-457200" algn="just" eaLnBrk="1" hangingPunct="1">
              <a:lnSpc>
                <a:spcPct val="102000"/>
              </a:lnSpc>
              <a:spcBef>
                <a:spcPts val="800"/>
              </a:spcBef>
              <a:spcAft>
                <a:spcPts val="0"/>
              </a:spcAft>
              <a:buClr>
                <a:srgbClr val="FF0000"/>
              </a:buClr>
              <a:buFont typeface="+mj-lt"/>
              <a:buAutoNum type="arabicPeriod"/>
              <a:defRPr/>
            </a:pPr>
            <a:r>
              <a:rPr lang="en-US" sz="2150" b="1" kern="0">
                <a:solidFill>
                  <a:srgbClr val="008000"/>
                </a:solidFill>
                <a:latin typeface="Arial" charset="0"/>
              </a:rPr>
              <a:t>Chương IV. D</a:t>
            </a:r>
            <a:r>
              <a:rPr lang="vi-VN" sz="2150" b="1" kern="0">
                <a:solidFill>
                  <a:srgbClr val="008000"/>
                </a:solidFill>
                <a:latin typeface="Arial" charset="0"/>
              </a:rPr>
              <a:t>anh sách cử tri và khu vực bỏ phiếu trưng cầu ý dân</a:t>
            </a:r>
            <a:r>
              <a:rPr lang="en-US" sz="2150" b="1" kern="0">
                <a:solidFill>
                  <a:srgbClr val="008000"/>
                </a:solidFill>
                <a:latin typeface="Arial" charset="0"/>
              </a:rPr>
              <a:t> (gồm 07 điều)</a:t>
            </a:r>
          </a:p>
          <a:p>
            <a:pPr indent="-457200" algn="just" eaLnBrk="1" hangingPunct="1">
              <a:lnSpc>
                <a:spcPct val="102000"/>
              </a:lnSpc>
              <a:spcBef>
                <a:spcPts val="800"/>
              </a:spcBef>
              <a:spcAft>
                <a:spcPts val="0"/>
              </a:spcAft>
              <a:buClr>
                <a:srgbClr val="FF0000"/>
              </a:buClr>
              <a:buFont typeface="+mj-lt"/>
              <a:buAutoNum type="arabicPeriod"/>
              <a:defRPr/>
            </a:pPr>
            <a:r>
              <a:rPr lang="en-US" sz="2150" b="1" kern="0">
                <a:solidFill>
                  <a:srgbClr val="0000FF"/>
                </a:solidFill>
                <a:latin typeface="Arial" charset="0"/>
              </a:rPr>
              <a:t>Chương V. T</a:t>
            </a:r>
            <a:r>
              <a:rPr lang="vi-VN" sz="2150" b="1" kern="0">
                <a:solidFill>
                  <a:srgbClr val="0000FF"/>
                </a:solidFill>
                <a:latin typeface="Arial" charset="0"/>
              </a:rPr>
              <a:t>hông tin, tuyên truyền về trưng cầu ý dân</a:t>
            </a:r>
            <a:r>
              <a:rPr lang="en-US" sz="2150" b="1" kern="0">
                <a:solidFill>
                  <a:srgbClr val="0000FF"/>
                </a:solidFill>
                <a:latin typeface="Arial" charset="0"/>
              </a:rPr>
              <a:t> (gồm 04 điều)</a:t>
            </a:r>
          </a:p>
          <a:p>
            <a:pPr indent="-457200" algn="just" eaLnBrk="1" hangingPunct="1">
              <a:lnSpc>
                <a:spcPct val="102000"/>
              </a:lnSpc>
              <a:spcBef>
                <a:spcPts val="800"/>
              </a:spcBef>
              <a:spcAft>
                <a:spcPts val="0"/>
              </a:spcAft>
              <a:buClr>
                <a:srgbClr val="FF0000"/>
              </a:buClr>
              <a:buFont typeface="+mj-lt"/>
              <a:buAutoNum type="arabicPeriod"/>
              <a:defRPr/>
            </a:pPr>
            <a:r>
              <a:rPr lang="en-US" sz="2150" b="1" kern="0">
                <a:solidFill>
                  <a:srgbClr val="008000"/>
                </a:solidFill>
                <a:latin typeface="Arial" charset="0"/>
              </a:rPr>
              <a:t>Chương VI. T</a:t>
            </a:r>
            <a:r>
              <a:rPr lang="vi-VN" sz="2150" b="1" kern="0">
                <a:solidFill>
                  <a:srgbClr val="008000"/>
                </a:solidFill>
                <a:latin typeface="Arial" charset="0"/>
              </a:rPr>
              <a:t>rình tự, thủ tục bỏ phiếu trưng cầu ý dân; quyền, nghĩa vụ của cử tri trong trưng cầu ý dân</a:t>
            </a:r>
            <a:r>
              <a:rPr lang="en-US" sz="2150" b="1" kern="0">
                <a:solidFill>
                  <a:srgbClr val="008000"/>
                </a:solidFill>
                <a:latin typeface="Arial" charset="0"/>
              </a:rPr>
              <a:t> (gồm 05 điều)</a:t>
            </a:r>
          </a:p>
          <a:p>
            <a:pPr indent="-457200" algn="just" eaLnBrk="1" hangingPunct="1">
              <a:lnSpc>
                <a:spcPct val="102000"/>
              </a:lnSpc>
              <a:spcBef>
                <a:spcPts val="800"/>
              </a:spcBef>
              <a:spcAft>
                <a:spcPts val="0"/>
              </a:spcAft>
              <a:buClr>
                <a:srgbClr val="FF0000"/>
              </a:buClr>
              <a:buFont typeface="+mj-lt"/>
              <a:buAutoNum type="arabicPeriod"/>
              <a:defRPr/>
            </a:pPr>
            <a:r>
              <a:rPr lang="en-US" sz="2150" b="1" kern="0">
                <a:solidFill>
                  <a:srgbClr val="0000FF"/>
                </a:solidFill>
                <a:latin typeface="Arial" charset="0"/>
              </a:rPr>
              <a:t>Chương VII. K</a:t>
            </a:r>
            <a:r>
              <a:rPr lang="vi-VN" sz="2150" b="1" kern="0">
                <a:solidFill>
                  <a:srgbClr val="0000FF"/>
                </a:solidFill>
                <a:latin typeface="Arial" charset="0"/>
              </a:rPr>
              <a:t>ết quả trưng cầu ý dân</a:t>
            </a:r>
            <a:r>
              <a:rPr lang="en-US" sz="2150" b="1" kern="0">
                <a:solidFill>
                  <a:srgbClr val="0000FF"/>
                </a:solidFill>
                <a:latin typeface="Arial" charset="0"/>
              </a:rPr>
              <a:t> (gồm 10 điều)</a:t>
            </a:r>
          </a:p>
          <a:p>
            <a:pPr indent="-457200" algn="just" eaLnBrk="1" hangingPunct="1">
              <a:lnSpc>
                <a:spcPct val="102000"/>
              </a:lnSpc>
              <a:spcBef>
                <a:spcPts val="800"/>
              </a:spcBef>
              <a:spcAft>
                <a:spcPts val="0"/>
              </a:spcAft>
              <a:buClr>
                <a:srgbClr val="FF0000"/>
              </a:buClr>
              <a:buFont typeface="+mj-lt"/>
              <a:buAutoNum type="arabicPeriod"/>
              <a:defRPr/>
            </a:pPr>
            <a:r>
              <a:rPr lang="en-US" sz="2150" b="1" kern="0">
                <a:solidFill>
                  <a:srgbClr val="008000"/>
                </a:solidFill>
                <a:latin typeface="Arial" charset="0"/>
              </a:rPr>
              <a:t>Chương VIII. X</a:t>
            </a:r>
            <a:r>
              <a:rPr lang="vi-VN" sz="2150" b="1" kern="0" smtClean="0">
                <a:solidFill>
                  <a:srgbClr val="008000"/>
                </a:solidFill>
                <a:latin typeface="Arial" charset="0"/>
              </a:rPr>
              <a:t>ử </a:t>
            </a:r>
            <a:r>
              <a:rPr lang="vi-VN" sz="2150" b="1" kern="0">
                <a:solidFill>
                  <a:srgbClr val="008000"/>
                </a:solidFill>
                <a:latin typeface="Arial" charset="0"/>
              </a:rPr>
              <a:t>lý vi phạm pháp luật về trưng cầu ý dân và điều khoản thi </a:t>
            </a:r>
            <a:r>
              <a:rPr lang="vi-VN" sz="2150" b="1" kern="0" smtClean="0">
                <a:solidFill>
                  <a:srgbClr val="008000"/>
                </a:solidFill>
                <a:latin typeface="Arial" charset="0"/>
              </a:rPr>
              <a:t>hành</a:t>
            </a:r>
            <a:r>
              <a:rPr lang="en-US" sz="2150" b="1" kern="0" smtClean="0">
                <a:solidFill>
                  <a:srgbClr val="008000"/>
                </a:solidFill>
                <a:latin typeface="Arial" charset="0"/>
              </a:rPr>
              <a:t> (gồm 03 điều)</a:t>
            </a:r>
            <a:endParaRPr lang="fi-FI" sz="2150" b="1" kern="0">
              <a:solidFill>
                <a:srgbClr val="008000"/>
              </a:solidFill>
              <a:latin typeface="Arial" charset="0"/>
            </a:endParaRPr>
          </a:p>
        </p:txBody>
      </p:sp>
    </p:spTree>
    <p:extLst>
      <p:ext uri="{BB962C8B-B14F-4D97-AF65-F5344CB8AC3E}">
        <p14:creationId xmlns:p14="http://schemas.microsoft.com/office/powerpoint/2010/main" val="2047960054"/>
      </p:ext>
    </p:extLst>
  </p:cSld>
  <p:clrMapOvr>
    <a:masterClrMapping/>
  </p:clrMapOvr>
  <p:timing>
    <p:tnLst>
      <p:par>
        <p:cTn id="1" dur="indefinite" restart="never" nodeType="tmRoot"/>
      </p:par>
    </p:tnLst>
  </p:timing>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txDef>
      <a:spPr bwMode="auto">
        <a:noFill/>
        <a:ln w="9525">
          <a:noFill/>
          <a:miter lim="800000"/>
          <a:headEnd/>
          <a:tailEnd/>
        </a:ln>
      </a:spPr>
      <a:bodyPr vert="horz" wrap="square" lIns="91440" tIns="45720" rIns="91440" bIns="45720" numCol="1" anchor="ctr" anchorCtr="0" compatLnSpc="1">
        <a:prstTxWarp prst="textNoShape">
          <a:avLst/>
        </a:prstTxWarp>
      </a:bodyPr>
      <a:lstStyle>
        <a:defPPr>
          <a:spcBef>
            <a:spcPct val="20000"/>
          </a:spcBef>
          <a:defRPr sz="3200" b="1" kern="0" smtClean="0">
            <a:solidFill>
              <a:srgbClr val="FF0000"/>
            </a:solidFill>
            <a:latin typeface="Arial" pitchFamily="34" charset="0"/>
            <a:ea typeface="+mj-ea"/>
            <a:cs typeface="Arial" pitchFamily="34" charset="0"/>
          </a:defRPr>
        </a:defPPr>
      </a:lstStyle>
    </a:tx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19617</TotalTime>
  <Words>4088</Words>
  <Application>Microsoft Office PowerPoint</Application>
  <PresentationFormat>On-screen Show (4:3)</PresentationFormat>
  <Paragraphs>179</Paragraphs>
  <Slides>35</Slides>
  <Notes>2</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Profile</vt:lpstr>
      <vt:lpstr>GIỚI THIỆU  LUẬT TRƯNG CẦU Ý DÂN NĂM 2015</vt:lpstr>
      <vt:lpstr>TÌNH HUỐNG MINH HỌA</vt:lpstr>
      <vt:lpstr>CÂU HỎI TÌNH HUỐNG</vt:lpstr>
      <vt:lpstr>MỤC LỤC</vt:lpstr>
      <vt:lpstr>GIỚI THIỆU LUẬT TRƯNG CẦU Ý DÂN NĂM 2015</vt:lpstr>
      <vt:lpstr>GIỚI THIỆU LUẬT TRƯNG CẦU Ý DÂN NĂM 2015</vt:lpstr>
      <vt:lpstr>SỰ CẦN THIẾT BAN HÀNH LUẬT</vt:lpstr>
      <vt:lpstr>SỰ CẦN THIẾT BAN HÀNH LUẬT</vt:lpstr>
      <vt:lpstr>BỐ CỤC CỦA LUẬT (gồm 08 chương, 52 điều)</vt:lpstr>
      <vt:lpstr>CHƯƠNG I: NHỮNG QUY ĐỊNH CHUNG </vt:lpstr>
      <vt:lpstr>Điều 3. Giải thích từ ngữ</vt:lpstr>
      <vt:lpstr>Phân biệt “trưng cầu ý dân” với “lấy ý kiến nhân dân” (Việc ban hành Luật không hạn chế việc Nhà nước tổ chức lấy ý kiến nhân dân đối với những vấn đề đã được quy định trong Hiến pháp và pháp luật)</vt:lpstr>
      <vt:lpstr>Điều 4. Nguyên tắc trưng cầu ý dân</vt:lpstr>
      <vt:lpstr>Điều 6. Các vấn đề trưng cầu ý dân</vt:lpstr>
      <vt:lpstr>Điều 5. Người có quyền bỏ phiếu trưng cầu ý dân</vt:lpstr>
      <vt:lpstr>CHƯƠNG I: NHỮNG QUY ĐỊNH CHUNG </vt:lpstr>
      <vt:lpstr>Điều 10. Giám sát việc tổ chức trưng cầu ý dân</vt:lpstr>
      <vt:lpstr>Điều 11. Hiệu lực của kết quả trưng cầu ý dân</vt:lpstr>
      <vt:lpstr>CHƯƠNG II: ĐỀ NGHỊ TRƯNG CẦU Ý DÂN  VÀ QUYẾT ĐỊNH VIỆC TRƯNG CẦU Ý DÂN</vt:lpstr>
      <vt:lpstr>ĐỀ NGHỊ TRƯNG CẦU Ý DÂN VÀ QUYẾT ĐỊNH VIỆC TRƯNG CẦU Ý DÂN</vt:lpstr>
      <vt:lpstr>CHƯƠNG II: ĐỀ NGHỊ TRƯNG CẦU Ý DÂN  VÀ QUYẾT ĐỊNH VIỆC TRƯNG CẦU Ý DÂN</vt:lpstr>
      <vt:lpstr>Chương III: Về nhiệm vụ, quyền hạn của các cơ quan, tổ chức trong tổ chức trưng cầu ý dân (Điều 18 -&gt; Điều 23)</vt:lpstr>
      <vt:lpstr>Chương III: Về nhiệm vụ, quyền hạn của các cơ quan, tổ chức trong tổ chức trưng cầu ý dân (Điều 18 -&gt; Điều 23)</vt:lpstr>
      <vt:lpstr>CHƯƠNG IV: DANH SÁCH CỬ TRI VÀ KHU VỰC BỎ PHIẾU TRƯNG CẦU Ý DÂN</vt:lpstr>
      <vt:lpstr>Điều 30. Khu vực bỏ phiếu trưng cầu ý dân</vt:lpstr>
      <vt:lpstr>CHƯƠNG V: THÔNG TIN, TUYÊN TRUYỀN VỀ TRƯNG CẦU Ý DÂN</vt:lpstr>
      <vt:lpstr>CHƯƠNG VI: TRÌNH TỰ, THỦ TỤC BỎ PHIẾU TRƯNG CẦU Ý DÂN; QUYỀN, NGHĨA VỤ CỦA CỬ TRI TRONG TRƯNG CẦU Ý DÂN</vt:lpstr>
      <vt:lpstr>Điều 37. Thời gian bỏ phiếu trưng cầu ý dân</vt:lpstr>
      <vt:lpstr>CHƯƠNG VII: KẾT QUẢ TRƯNG CẦU Ý DÂN</vt:lpstr>
      <vt:lpstr>Điều 48. Xác định và công bố kết quả trưng cầu ý dân</vt:lpstr>
      <vt:lpstr>Điều 49. Báo cáo Quốc hội về kết quả trưng cầu ý dân</vt:lpstr>
      <vt:lpstr>Trưng cầu dân ý: Việt Nam thực thi thế nào? https://viettimes.vn/trung-cau-dan-y-viet-nam-thuc-thi-the-nao-64498.html (Phóng viên Lê Thọ Bình phỏng vấn GS TSKH Vũ Minh Giang)</vt:lpstr>
      <vt:lpstr>Trưng cầu dân ý: Việt Nam thực thi thế nào?</vt:lpstr>
      <vt:lpstr>Trưng cầu dân ý: Việt Nam thực thi thế nào?</vt:lpstr>
      <vt:lpstr>PowerPoint Presentation</vt:lpstr>
    </vt:vector>
  </TitlesOfParts>
  <Company>So Giao duc va Dao tao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Tap huan e-mail, QLVB</dc:title>
  <dc:creator>LeNguyenMinhNgoc</dc:creator>
  <cp:lastModifiedBy>Le Nguyen Minh Ngoc</cp:lastModifiedBy>
  <cp:revision>1934</cp:revision>
  <cp:lastPrinted>2017-10-09T03:25:03Z</cp:lastPrinted>
  <dcterms:created xsi:type="dcterms:W3CDTF">2006-08-23T15:52:09Z</dcterms:created>
  <dcterms:modified xsi:type="dcterms:W3CDTF">2017-10-09T08:08:00Z</dcterms:modified>
</cp:coreProperties>
</file>